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8">
  <p:sldMasterIdLst>
    <p:sldMasterId id="2147483648" r:id="rId1"/>
  </p:sldMasterIdLst>
  <p:notesMasterIdLst>
    <p:notesMasterId r:id="rId17"/>
  </p:notesMasterIdLst>
  <p:sldIdLst>
    <p:sldId id="258" r:id="rId2"/>
    <p:sldId id="339" r:id="rId3"/>
    <p:sldId id="340" r:id="rId4"/>
    <p:sldId id="341" r:id="rId5"/>
    <p:sldId id="342" r:id="rId6"/>
    <p:sldId id="349" r:id="rId7"/>
    <p:sldId id="337" r:id="rId8"/>
    <p:sldId id="336" r:id="rId9"/>
    <p:sldId id="350" r:id="rId10"/>
    <p:sldId id="346" r:id="rId11"/>
    <p:sldId id="333" r:id="rId12"/>
    <p:sldId id="298" r:id="rId13"/>
    <p:sldId id="316" r:id="rId14"/>
    <p:sldId id="348" r:id="rId15"/>
    <p:sldId id="278" r:id="rId16"/>
  </p:sldIdLst>
  <p:sldSz cx="12192000" cy="6858000"/>
  <p:notesSz cx="6805613" cy="99393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300"/>
    <a:srgbClr val="FF9999"/>
    <a:srgbClr val="A50021"/>
    <a:srgbClr val="FF5050"/>
    <a:srgbClr val="F5E40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9" autoAdjust="0"/>
    <p:restoredTop sz="94086" autoAdjust="0"/>
  </p:normalViewPr>
  <p:slideViewPr>
    <p:cSldViewPr snapToGrid="0">
      <p:cViewPr>
        <p:scale>
          <a:sx n="100" d="100"/>
          <a:sy n="100" d="100"/>
        </p:scale>
        <p:origin x="-72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44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AB9F4A-50D1-4470-8E87-447BAF73C199}" type="doc">
      <dgm:prSet loTypeId="urn:microsoft.com/office/officeart/2005/8/layout/arrow2" loCatId="process" qsTypeId="urn:microsoft.com/office/officeart/2005/8/quickstyle/3d1" qsCatId="3D" csTypeId="urn:microsoft.com/office/officeart/2005/8/colors/colorful2" csCatId="colorful" phldr="1"/>
      <dgm:spPr/>
    </dgm:pt>
    <dgm:pt modelId="{B268613F-495B-49E6-A8D1-F6B32D1E3DD6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600" b="1" dirty="0" smtClean="0"/>
            <a:t>Определение </a:t>
          </a:r>
        </a:p>
        <a:p>
          <a:pPr>
            <a:spcAft>
              <a:spcPts val="0"/>
            </a:spcAft>
          </a:pPr>
          <a:r>
            <a:rPr lang="ru-RU" sz="1600" b="1" dirty="0" smtClean="0"/>
            <a:t>области и вида профессиональной служебной деятельности</a:t>
          </a:r>
          <a:endParaRPr lang="ru-RU" sz="1600" b="1" dirty="0"/>
        </a:p>
      </dgm:t>
    </dgm:pt>
    <dgm:pt modelId="{E5E8CA75-C242-4F57-B02E-28B836D3DC34}" type="parTrans" cxnId="{E7E54BCD-9C86-49BB-861F-CCAF4F1B6954}">
      <dgm:prSet/>
      <dgm:spPr/>
      <dgm:t>
        <a:bodyPr/>
        <a:lstStyle/>
        <a:p>
          <a:endParaRPr lang="ru-RU"/>
        </a:p>
      </dgm:t>
    </dgm:pt>
    <dgm:pt modelId="{EF09AD76-1DB4-4A24-9DB6-88CC597BCA87}" type="sibTrans" cxnId="{E7E54BCD-9C86-49BB-861F-CCAF4F1B6954}">
      <dgm:prSet/>
      <dgm:spPr/>
      <dgm:t>
        <a:bodyPr/>
        <a:lstStyle/>
        <a:p>
          <a:endParaRPr lang="ru-RU"/>
        </a:p>
      </dgm:t>
    </dgm:pt>
    <dgm:pt modelId="{CD91DA5A-93D7-4907-8148-AF62B1AE1F3D}">
      <dgm:prSet phldrT="[Текст]" custT="1"/>
      <dgm:spPr/>
      <dgm:t>
        <a:bodyPr/>
        <a:lstStyle/>
        <a:p>
          <a:r>
            <a:rPr lang="ru-RU" sz="1600" b="1" dirty="0" smtClean="0"/>
            <a:t>Формулирование профессионально-функциональных квалификационных требований к знаниям и умениям</a:t>
          </a:r>
          <a:endParaRPr lang="ru-RU" sz="1600" b="1" dirty="0"/>
        </a:p>
      </dgm:t>
    </dgm:pt>
    <dgm:pt modelId="{F11416BF-C640-469E-B85D-DC59B856B59A}" type="parTrans" cxnId="{EC47F0BC-ED29-43AD-B3B3-C2822FA2B876}">
      <dgm:prSet/>
      <dgm:spPr/>
      <dgm:t>
        <a:bodyPr/>
        <a:lstStyle/>
        <a:p>
          <a:endParaRPr lang="ru-RU"/>
        </a:p>
      </dgm:t>
    </dgm:pt>
    <dgm:pt modelId="{F1BC995F-2FF8-4E0C-AD3D-D7D4BB82BC30}" type="sibTrans" cxnId="{EC47F0BC-ED29-43AD-B3B3-C2822FA2B876}">
      <dgm:prSet/>
      <dgm:spPr/>
      <dgm:t>
        <a:bodyPr/>
        <a:lstStyle/>
        <a:p>
          <a:endParaRPr lang="ru-RU"/>
        </a:p>
      </dgm:t>
    </dgm:pt>
    <dgm:pt modelId="{9B7F428A-07EB-498F-A61F-85454ADCB1AE}">
      <dgm:prSet phldrT="[Текст]" custT="1"/>
      <dgm:spPr/>
      <dgm:t>
        <a:bodyPr/>
        <a:lstStyle/>
        <a:p>
          <a:r>
            <a:rPr lang="ru-RU" sz="1600" b="1" dirty="0" smtClean="0"/>
            <a:t>Установление требования о наличии определенной специальности (направления подготовки) </a:t>
          </a:r>
          <a:endParaRPr lang="ru-RU" sz="1600" b="1" dirty="0"/>
        </a:p>
      </dgm:t>
    </dgm:pt>
    <dgm:pt modelId="{8913617A-BC15-4081-AA33-8A40B91E8CCC}" type="parTrans" cxnId="{BB916CC4-71A3-4699-8E89-B0EB8DE845F1}">
      <dgm:prSet/>
      <dgm:spPr/>
      <dgm:t>
        <a:bodyPr/>
        <a:lstStyle/>
        <a:p>
          <a:endParaRPr lang="ru-RU"/>
        </a:p>
      </dgm:t>
    </dgm:pt>
    <dgm:pt modelId="{9852F056-80BE-4F90-8B67-BE72CCBF3099}" type="sibTrans" cxnId="{BB916CC4-71A3-4699-8E89-B0EB8DE845F1}">
      <dgm:prSet/>
      <dgm:spPr/>
      <dgm:t>
        <a:bodyPr/>
        <a:lstStyle/>
        <a:p>
          <a:endParaRPr lang="ru-RU"/>
        </a:p>
      </dgm:t>
    </dgm:pt>
    <dgm:pt modelId="{39F29F1F-8FD3-4868-9952-FADFD25701EB}" type="pres">
      <dgm:prSet presAssocID="{BEAB9F4A-50D1-4470-8E87-447BAF73C199}" presName="arrowDiagram" presStyleCnt="0">
        <dgm:presLayoutVars>
          <dgm:chMax val="5"/>
          <dgm:dir/>
          <dgm:resizeHandles val="exact"/>
        </dgm:presLayoutVars>
      </dgm:prSet>
      <dgm:spPr/>
    </dgm:pt>
    <dgm:pt modelId="{A17DABB6-2B8B-44C0-B4E9-A56E70231B22}" type="pres">
      <dgm:prSet presAssocID="{BEAB9F4A-50D1-4470-8E87-447BAF73C199}" presName="arrow" presStyleLbl="bgShp" presStyleIdx="0" presStyleCnt="1" custLinFactNeighborX="6873" custLinFactNeighborY="-381"/>
      <dgm:spPr>
        <a:gradFill rotWithShape="0">
          <a:gsLst>
            <a:gs pos="0">
              <a:schemeClr val="accent6">
                <a:lumMod val="75000"/>
              </a:schemeClr>
            </a:gs>
            <a:gs pos="5000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</a:gradFill>
      </dgm:spPr>
    </dgm:pt>
    <dgm:pt modelId="{673CA8BD-CF82-402D-822F-5F6B2B473793}" type="pres">
      <dgm:prSet presAssocID="{BEAB9F4A-50D1-4470-8E87-447BAF73C199}" presName="arrowDiagram3" presStyleCnt="0"/>
      <dgm:spPr/>
    </dgm:pt>
    <dgm:pt modelId="{7352D7BE-E910-4B31-96F9-5A8A466009B4}" type="pres">
      <dgm:prSet presAssocID="{B268613F-495B-49E6-A8D1-F6B32D1E3DD6}" presName="bullet3a" presStyleLbl="node1" presStyleIdx="0" presStyleCnt="3" custLinFactX="100000" custLinFactNeighborX="151993" custLinFactNeighborY="13746"/>
      <dgm:spPr/>
    </dgm:pt>
    <dgm:pt modelId="{33560827-734E-4974-A85A-4F7AD25865B9}" type="pres">
      <dgm:prSet presAssocID="{B268613F-495B-49E6-A8D1-F6B32D1E3DD6}" presName="textBox3a" presStyleLbl="revTx" presStyleIdx="0" presStyleCnt="3" custScaleX="123009" custLinFactNeighborX="41127" custLinFactNeighborY="30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AB5477-1C94-4124-BA2C-388E9BF2AC94}" type="pres">
      <dgm:prSet presAssocID="{CD91DA5A-93D7-4907-8148-AF62B1AE1F3D}" presName="bullet3b" presStyleLbl="node1" presStyleIdx="1" presStyleCnt="3" custLinFactX="31828" custLinFactNeighborX="100000" custLinFactNeighborY="12673"/>
      <dgm:spPr/>
    </dgm:pt>
    <dgm:pt modelId="{DE825FB8-C3E0-43AA-9804-0DD8A1238EFC}" type="pres">
      <dgm:prSet presAssocID="{CD91DA5A-93D7-4907-8148-AF62B1AE1F3D}" presName="textBox3b" presStyleLbl="revTx" presStyleIdx="1" presStyleCnt="3" custScaleX="130592" custLinFactNeighborX="47117" custLinFactNeighborY="30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DD875D-800A-4236-9191-6050E3BF4283}" type="pres">
      <dgm:prSet presAssocID="{9B7F428A-07EB-498F-A61F-85454ADCB1AE}" presName="bullet3c" presStyleLbl="node1" presStyleIdx="2" presStyleCnt="3" custLinFactX="19124" custLinFactNeighborX="100000" custLinFactNeighborY="-1832"/>
      <dgm:spPr>
        <a:gradFill rotWithShape="0">
          <a:gsLst>
            <a:gs pos="0">
              <a:srgbClr val="C00000"/>
            </a:gs>
            <a:gs pos="50000">
              <a:srgbClr val="A50021"/>
            </a:gs>
            <a:gs pos="100000">
              <a:srgbClr val="C00000"/>
            </a:gs>
          </a:gsLst>
        </a:gradFill>
      </dgm:spPr>
    </dgm:pt>
    <dgm:pt modelId="{B4B5F1C6-434B-4E96-9E1D-5406062527CD}" type="pres">
      <dgm:prSet presAssocID="{9B7F428A-07EB-498F-A61F-85454ADCB1AE}" presName="textBox3c" presStyleLbl="revTx" presStyleIdx="2" presStyleCnt="3" custScaleX="127104" custLinFactNeighborX="60788" custLinFactNeighborY="2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332C80-87AD-4D45-BC62-C74A26088806}" type="presOf" srcId="{BEAB9F4A-50D1-4470-8E87-447BAF73C199}" destId="{39F29F1F-8FD3-4868-9952-FADFD25701EB}" srcOrd="0" destOrd="0" presId="urn:microsoft.com/office/officeart/2005/8/layout/arrow2"/>
    <dgm:cxn modelId="{FEAB6B03-549A-4ADB-8E07-9FA0D5D76438}" type="presOf" srcId="{B268613F-495B-49E6-A8D1-F6B32D1E3DD6}" destId="{33560827-734E-4974-A85A-4F7AD25865B9}" srcOrd="0" destOrd="0" presId="urn:microsoft.com/office/officeart/2005/8/layout/arrow2"/>
    <dgm:cxn modelId="{EC47F0BC-ED29-43AD-B3B3-C2822FA2B876}" srcId="{BEAB9F4A-50D1-4470-8E87-447BAF73C199}" destId="{CD91DA5A-93D7-4907-8148-AF62B1AE1F3D}" srcOrd="1" destOrd="0" parTransId="{F11416BF-C640-469E-B85D-DC59B856B59A}" sibTransId="{F1BC995F-2FF8-4E0C-AD3D-D7D4BB82BC30}"/>
    <dgm:cxn modelId="{55ADD6CF-C275-4B40-95DC-F3A04FEC2C0D}" type="presOf" srcId="{CD91DA5A-93D7-4907-8148-AF62B1AE1F3D}" destId="{DE825FB8-C3E0-43AA-9804-0DD8A1238EFC}" srcOrd="0" destOrd="0" presId="urn:microsoft.com/office/officeart/2005/8/layout/arrow2"/>
    <dgm:cxn modelId="{35A8D807-D9A2-4DB5-8957-4DE9202051A8}" type="presOf" srcId="{9B7F428A-07EB-498F-A61F-85454ADCB1AE}" destId="{B4B5F1C6-434B-4E96-9E1D-5406062527CD}" srcOrd="0" destOrd="0" presId="urn:microsoft.com/office/officeart/2005/8/layout/arrow2"/>
    <dgm:cxn modelId="{E7E54BCD-9C86-49BB-861F-CCAF4F1B6954}" srcId="{BEAB9F4A-50D1-4470-8E87-447BAF73C199}" destId="{B268613F-495B-49E6-A8D1-F6B32D1E3DD6}" srcOrd="0" destOrd="0" parTransId="{E5E8CA75-C242-4F57-B02E-28B836D3DC34}" sibTransId="{EF09AD76-1DB4-4A24-9DB6-88CC597BCA87}"/>
    <dgm:cxn modelId="{BB916CC4-71A3-4699-8E89-B0EB8DE845F1}" srcId="{BEAB9F4A-50D1-4470-8E87-447BAF73C199}" destId="{9B7F428A-07EB-498F-A61F-85454ADCB1AE}" srcOrd="2" destOrd="0" parTransId="{8913617A-BC15-4081-AA33-8A40B91E8CCC}" sibTransId="{9852F056-80BE-4F90-8B67-BE72CCBF3099}"/>
    <dgm:cxn modelId="{DE9E202F-D7E4-4B48-9FE9-14905F535FA0}" type="presParOf" srcId="{39F29F1F-8FD3-4868-9952-FADFD25701EB}" destId="{A17DABB6-2B8B-44C0-B4E9-A56E70231B22}" srcOrd="0" destOrd="0" presId="urn:microsoft.com/office/officeart/2005/8/layout/arrow2"/>
    <dgm:cxn modelId="{0A0623B8-5397-4BAA-855D-F79071ECCDA9}" type="presParOf" srcId="{39F29F1F-8FD3-4868-9952-FADFD25701EB}" destId="{673CA8BD-CF82-402D-822F-5F6B2B473793}" srcOrd="1" destOrd="0" presId="urn:microsoft.com/office/officeart/2005/8/layout/arrow2"/>
    <dgm:cxn modelId="{FFAA52D1-6546-4E90-A446-941F1062E0D7}" type="presParOf" srcId="{673CA8BD-CF82-402D-822F-5F6B2B473793}" destId="{7352D7BE-E910-4B31-96F9-5A8A466009B4}" srcOrd="0" destOrd="0" presId="urn:microsoft.com/office/officeart/2005/8/layout/arrow2"/>
    <dgm:cxn modelId="{10E3904D-A145-46C6-BA1F-0D8558F5643A}" type="presParOf" srcId="{673CA8BD-CF82-402D-822F-5F6B2B473793}" destId="{33560827-734E-4974-A85A-4F7AD25865B9}" srcOrd="1" destOrd="0" presId="urn:microsoft.com/office/officeart/2005/8/layout/arrow2"/>
    <dgm:cxn modelId="{59D5C977-EA93-4F58-949F-FEC4CD493B22}" type="presParOf" srcId="{673CA8BD-CF82-402D-822F-5F6B2B473793}" destId="{93AB5477-1C94-4124-BA2C-388E9BF2AC94}" srcOrd="2" destOrd="0" presId="urn:microsoft.com/office/officeart/2005/8/layout/arrow2"/>
    <dgm:cxn modelId="{C19F70B2-B13E-4A52-8483-6C1102B72577}" type="presParOf" srcId="{673CA8BD-CF82-402D-822F-5F6B2B473793}" destId="{DE825FB8-C3E0-43AA-9804-0DD8A1238EFC}" srcOrd="3" destOrd="0" presId="urn:microsoft.com/office/officeart/2005/8/layout/arrow2"/>
    <dgm:cxn modelId="{9874E0FD-4AFC-4766-B210-4557FF873C18}" type="presParOf" srcId="{673CA8BD-CF82-402D-822F-5F6B2B473793}" destId="{53DD875D-800A-4236-9191-6050E3BF4283}" srcOrd="4" destOrd="0" presId="urn:microsoft.com/office/officeart/2005/8/layout/arrow2"/>
    <dgm:cxn modelId="{D87175B3-D761-4489-B40B-6B038DC3FF5D}" type="presParOf" srcId="{673CA8BD-CF82-402D-822F-5F6B2B473793}" destId="{B4B5F1C6-434B-4E96-9E1D-5406062527CD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7DABB6-2B8B-44C0-B4E9-A56E70231B22}">
      <dsp:nvSpPr>
        <dsp:cNvPr id="0" name=""/>
        <dsp:cNvSpPr/>
      </dsp:nvSpPr>
      <dsp:spPr>
        <a:xfrm>
          <a:off x="2363340" y="0"/>
          <a:ext cx="7241540" cy="4525963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6">
                <a:lumMod val="75000"/>
              </a:schemeClr>
            </a:gs>
            <a:gs pos="5000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352D7BE-E910-4B31-96F9-5A8A466009B4}">
      <dsp:nvSpPr>
        <dsp:cNvPr id="0" name=""/>
        <dsp:cNvSpPr/>
      </dsp:nvSpPr>
      <dsp:spPr>
        <a:xfrm>
          <a:off x="3259757" y="3149700"/>
          <a:ext cx="188280" cy="18828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560827-734E-4974-A85A-4F7AD25865B9}">
      <dsp:nvSpPr>
        <dsp:cNvPr id="0" name=""/>
        <dsp:cNvSpPr/>
      </dsp:nvSpPr>
      <dsp:spPr>
        <a:xfrm>
          <a:off x="3379259" y="3217959"/>
          <a:ext cx="2075505" cy="1308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766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/>
            <a:t>Определение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/>
            <a:t>области и вида профессиональной служебной деятельности</a:t>
          </a:r>
          <a:endParaRPr lang="ru-RU" sz="1600" b="1" kern="1200" dirty="0"/>
        </a:p>
      </dsp:txBody>
      <dsp:txXfrm>
        <a:off x="3379259" y="3217959"/>
        <a:ext cx="2075505" cy="1308003"/>
      </dsp:txXfrm>
    </dsp:sp>
    <dsp:sp modelId="{93AB5477-1C94-4124-BA2C-388E9BF2AC94}">
      <dsp:nvSpPr>
        <dsp:cNvPr id="0" name=""/>
        <dsp:cNvSpPr/>
      </dsp:nvSpPr>
      <dsp:spPr>
        <a:xfrm>
          <a:off x="4895918" y="1936795"/>
          <a:ext cx="340352" cy="340352"/>
        </a:xfrm>
        <a:prstGeom prst="ellipse">
          <a:avLst/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825FB8-C3E0-43AA-9804-0DD8A1238EFC}">
      <dsp:nvSpPr>
        <dsp:cNvPr id="0" name=""/>
        <dsp:cNvSpPr/>
      </dsp:nvSpPr>
      <dsp:spPr>
        <a:xfrm>
          <a:off x="5170454" y="2063839"/>
          <a:ext cx="2269649" cy="24621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346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Формулирование профессионально-функциональных квалификационных требований к знаниям и умениям</a:t>
          </a:r>
          <a:endParaRPr lang="ru-RU" sz="1600" b="1" kern="1200" dirty="0"/>
        </a:p>
      </dsp:txBody>
      <dsp:txXfrm>
        <a:off x="5170454" y="2063839"/>
        <a:ext cx="2269649" cy="2462123"/>
      </dsp:txXfrm>
    </dsp:sp>
    <dsp:sp modelId="{53DD875D-800A-4236-9191-6050E3BF4283}">
      <dsp:nvSpPr>
        <dsp:cNvPr id="0" name=""/>
        <dsp:cNvSpPr/>
      </dsp:nvSpPr>
      <dsp:spPr>
        <a:xfrm>
          <a:off x="7006621" y="1136445"/>
          <a:ext cx="470700" cy="470700"/>
        </a:xfrm>
        <a:prstGeom prst="ellipse">
          <a:avLst/>
        </a:prstGeom>
        <a:gradFill rotWithShape="0">
          <a:gsLst>
            <a:gs pos="0">
              <a:srgbClr val="C00000"/>
            </a:gs>
            <a:gs pos="50000">
              <a:srgbClr val="A50021"/>
            </a:gs>
            <a:gs pos="100000">
              <a:srgbClr val="C00000"/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B5F1C6-434B-4E96-9E1D-5406062527CD}">
      <dsp:nvSpPr>
        <dsp:cNvPr id="0" name=""/>
        <dsp:cNvSpPr/>
      </dsp:nvSpPr>
      <dsp:spPr>
        <a:xfrm>
          <a:off x="7502201" y="1380418"/>
          <a:ext cx="2209029" cy="3145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9414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Установление требования о наличии определенной специальности (направления подготовки) </a:t>
          </a:r>
          <a:endParaRPr lang="ru-RU" sz="1600" b="1" kern="1200" dirty="0"/>
        </a:p>
      </dsp:txBody>
      <dsp:txXfrm>
        <a:off x="7502201" y="1380418"/>
        <a:ext cx="2209029" cy="31455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BA740-8F53-4D2F-850E-9DA3C22D37EA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1063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939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AB91AC-F021-4BDD-B911-C95536680D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7641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3832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3832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3832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B91AC-F021-4BDD-B911-C95536680DF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6166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3832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2326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3643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6240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4417" y="2996953"/>
            <a:ext cx="10987616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24862-F32D-49D4-A615-D09DEE1AFB14}" type="datetimeFigureOut">
              <a:rPr lang="ru-RU"/>
              <a:pPr>
                <a:defRPr/>
              </a:pPr>
              <a:t>06.12.2017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DFB25E2-3019-43B0-9461-67D5F4F348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89315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1289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2449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0868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532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8993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0038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6493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5046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BA394-6E9B-4A08-A82A-2BF9BE6C8D89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7543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google.ru/url?sa=i&amp;rct=j&amp;q=building+icon&amp;source=images&amp;cd=&amp;cad=rja&amp;docid=cib4mJMwuaGhLM&amp;tbnid=BFNMK5Sxhm9bpM:&amp;ved=0CAUQjRw&amp;url=http://www.webdesignhot.com/free-icon/vector-building-icon-set/&amp;ei=ZbYUUZryEeLe4QTa6oDwDw&amp;bvm=bv.42080656,d.bGE&amp;psig=AFQjCNHBO3jiHrQcFtaAA3ti7KuvXSCPDQ&amp;ust=1360398302441909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841606"/>
            <a:ext cx="12192000" cy="1853391"/>
          </a:xfrm>
          <a:prstGeom prst="rect">
            <a:avLst/>
          </a:prstGeom>
        </p:spPr>
      </p:pic>
      <p:sp useBgFill="1"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1308" y="1619250"/>
            <a:ext cx="6472514" cy="2442186"/>
          </a:xfrm>
        </p:spPr>
        <p:txBody>
          <a:bodyPr>
            <a:normAutofit/>
          </a:bodyPr>
          <a:lstStyle/>
          <a:p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Современная система квалификационных требований для замещения должностей государственной </a:t>
            </a:r>
            <a:r>
              <a:rPr lang="ru-RU" sz="31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гражданской </a:t>
            </a:r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службы и ее функционирование</a:t>
            </a:r>
            <a:endParaRPr lang="ru-RU" sz="9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9525" y="4867275"/>
            <a:ext cx="5892311" cy="199072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Департамента государственной политики в сфере государственной и муниципальной службы, противодействия коррупции </a:t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Л.Е. Вахнин 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4715" y="0"/>
            <a:ext cx="3752850" cy="16192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-1" y="4195275"/>
            <a:ext cx="3838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7 декабря 2017 г., ЦИК России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65554" y="44104"/>
            <a:ext cx="4180176" cy="463163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7374835" y="0"/>
            <a:ext cx="4502426" cy="469127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6147683" y="4934620"/>
            <a:ext cx="5892311" cy="10684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/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373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1"/>
          <p:cNvSpPr>
            <a:spLocks/>
          </p:cNvSpPr>
          <p:nvPr/>
        </p:nvSpPr>
        <p:spPr bwMode="auto">
          <a:xfrm>
            <a:off x="185429" y="60237"/>
            <a:ext cx="5671907" cy="1195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1600" b="1" dirty="0" smtClean="0">
              <a:solidFill>
                <a:srgbClr val="125C39"/>
              </a:solidFill>
            </a:endParaRPr>
          </a:p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Рекомендуемая</a:t>
            </a:r>
          </a:p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МОДЕЛЬ КОМПЕТЕНЦИЙ</a:t>
            </a:r>
            <a:endParaRPr lang="en-US" sz="2800" b="1" dirty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" name="Прямая соединительная линия 3"/>
          <p:cNvCxnSpPr/>
          <p:nvPr/>
        </p:nvCxnSpPr>
        <p:spPr>
          <a:xfrm>
            <a:off x="-721783" y="1256060"/>
            <a:ext cx="14594417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Скругленный прямоугольник 4"/>
          <p:cNvSpPr/>
          <p:nvPr/>
        </p:nvSpPr>
        <p:spPr>
          <a:xfrm>
            <a:off x="-431800" y="4941168"/>
            <a:ext cx="13441493" cy="16160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500" b="1" kern="12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-60384" y="1"/>
            <a:ext cx="12295367" cy="1256060"/>
          </a:xfrm>
          <a:prstGeom prst="rect">
            <a:avLst/>
          </a:prstGeom>
          <a:solidFill>
            <a:schemeClr val="bg2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7" name="Объект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881" y="159588"/>
            <a:ext cx="841739" cy="1017917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8066330" y="319177"/>
            <a:ext cx="20119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Министерство труда </a:t>
            </a:r>
          </a:p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и социальной защиты Российской Федерации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10502965" y="163684"/>
            <a:ext cx="9525" cy="1049649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896136" y="319177"/>
            <a:ext cx="1065457" cy="738664"/>
          </a:xfrm>
        </p:spPr>
        <p:txBody>
          <a:bodyPr/>
          <a:lstStyle/>
          <a:p>
            <a:fld id="{0F43F4AF-7D06-4FEB-900F-7B33DEC9A355}" type="slidenum">
              <a:rPr lang="ru-RU" sz="66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10</a:t>
            </a:fld>
            <a:endParaRPr lang="ru-RU" sz="6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0" name="Рисунок 4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22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44" y="1517374"/>
            <a:ext cx="10436410" cy="4908740"/>
          </a:xfrm>
          <a:prstGeom prst="rect">
            <a:avLst/>
          </a:prstGeom>
          <a:solidFill>
            <a:srgbClr val="C00000"/>
          </a:solidFill>
          <a:ln>
            <a:noFill/>
          </a:ln>
        </p:spPr>
      </p:pic>
      <p:sp>
        <p:nvSpPr>
          <p:cNvPr id="52" name="Прямоугольник 51"/>
          <p:cNvSpPr/>
          <p:nvPr/>
        </p:nvSpPr>
        <p:spPr>
          <a:xfrm>
            <a:off x="4572000" y="2177794"/>
            <a:ext cx="1876806" cy="519920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ctr">
              <a:buClr>
                <a:schemeClr val="accent2"/>
              </a:buClr>
              <a:buSzPct val="200000"/>
            </a:pPr>
            <a:r>
              <a:rPr lang="ru-RU" sz="1600" b="1" dirty="0"/>
              <a:t>Стратегическое </a:t>
            </a:r>
            <a:endParaRPr lang="ru-RU" sz="1600" b="1" dirty="0" smtClean="0"/>
          </a:p>
          <a:p>
            <a:pPr algn="ctr">
              <a:buClr>
                <a:schemeClr val="accent2"/>
              </a:buClr>
              <a:buSzPct val="200000"/>
            </a:pPr>
            <a:r>
              <a:rPr lang="ru-RU" sz="1600" b="1" dirty="0" smtClean="0"/>
              <a:t>мышление</a:t>
            </a:r>
            <a:endParaRPr lang="ru-RU" sz="1600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1762885" y="2177794"/>
            <a:ext cx="1954343" cy="519920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ctr">
              <a:buClr>
                <a:schemeClr val="accent2"/>
              </a:buClr>
              <a:buSzPct val="200000"/>
            </a:pPr>
            <a:r>
              <a:rPr lang="ru-RU" sz="1600" b="1" dirty="0" smtClean="0">
                <a:solidFill>
                  <a:srgbClr val="FF0000"/>
                </a:solidFill>
              </a:rPr>
              <a:t>ЛИДЕРСТВО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6904159" y="3276360"/>
            <a:ext cx="1954343" cy="519920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600" b="1" dirty="0"/>
              <a:t>Командное</a:t>
            </a:r>
            <a:endParaRPr lang="ru-RU" sz="1600" dirty="0"/>
          </a:p>
          <a:p>
            <a:pPr algn="ctr"/>
            <a:r>
              <a:rPr lang="ru-RU" sz="1600" b="1" dirty="0"/>
              <a:t>взаимодействие</a:t>
            </a:r>
            <a:endParaRPr lang="ru-RU" sz="1600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5632138" y="5323100"/>
            <a:ext cx="1954343" cy="519920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ctr">
              <a:buClr>
                <a:schemeClr val="accent2"/>
              </a:buClr>
              <a:buSzPct val="200000"/>
            </a:pPr>
            <a:r>
              <a:rPr lang="ru-RU" sz="1600" b="1" dirty="0"/>
              <a:t>Персональная </a:t>
            </a:r>
            <a:endParaRPr lang="ru-RU" sz="1600" b="1" dirty="0" smtClean="0"/>
          </a:p>
          <a:p>
            <a:pPr algn="ctr">
              <a:buClr>
                <a:schemeClr val="accent2"/>
              </a:buClr>
              <a:buSzPct val="200000"/>
            </a:pPr>
            <a:r>
              <a:rPr lang="ru-RU" sz="1600" b="1" dirty="0" smtClean="0"/>
              <a:t>эффективность</a:t>
            </a:r>
            <a:endParaRPr lang="ru-RU" sz="1600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263948" y="3536320"/>
            <a:ext cx="1954343" cy="519920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600" b="1" dirty="0"/>
              <a:t>Гибкость и готовность </a:t>
            </a:r>
            <a:endParaRPr lang="ru-RU" sz="1600" dirty="0"/>
          </a:p>
          <a:p>
            <a:pPr algn="ctr"/>
            <a:r>
              <a:rPr lang="ru-RU" sz="1600" b="1" dirty="0"/>
              <a:t>к изменениям</a:t>
            </a:r>
            <a:endParaRPr lang="ru-RU" sz="1600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8377764" y="5323100"/>
            <a:ext cx="1954343" cy="655310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ctr">
              <a:buClr>
                <a:schemeClr val="accent2"/>
              </a:buClr>
              <a:buSzPct val="200000"/>
            </a:pPr>
            <a:r>
              <a:rPr lang="ru-RU" sz="1600" b="1" dirty="0" smtClean="0">
                <a:solidFill>
                  <a:srgbClr val="FF0000"/>
                </a:solidFill>
              </a:rPr>
              <a:t>ПРИНЯТИЕ УПРАВЛЕНЧЕСКИХ РЕШЕНИЙ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66329" y="1776591"/>
            <a:ext cx="39846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Профессиональные и личностные качества (компетенции) для всех категорий и групп должностей</a:t>
            </a: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429" y="4496593"/>
            <a:ext cx="40785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Дополнительно для </a:t>
            </a:r>
            <a:r>
              <a:rPr lang="ru-RU" b="1" i="1" dirty="0">
                <a:solidFill>
                  <a:srgbClr val="FF0000"/>
                </a:solidFill>
              </a:rPr>
              <a:t>должностей гражданской службы категорий «руководители» и «помощники (советники)» всех групп должностей, категории специалисты высшей группы должностей, а также </a:t>
            </a:r>
            <a:r>
              <a:rPr lang="ru-RU" b="1" i="1" dirty="0" smtClean="0">
                <a:solidFill>
                  <a:srgbClr val="FF0000"/>
                </a:solidFill>
              </a:rPr>
              <a:t>для отдельных  </a:t>
            </a:r>
            <a:r>
              <a:rPr lang="ru-RU" b="1" i="1" dirty="0">
                <a:solidFill>
                  <a:srgbClr val="FF0000"/>
                </a:solidFill>
              </a:rPr>
              <a:t>должностей</a:t>
            </a:r>
            <a:endParaRPr lang="ru-RU" i="1" dirty="0">
              <a:solidFill>
                <a:srgbClr val="FF0000"/>
              </a:solidFill>
            </a:endParaRPr>
          </a:p>
          <a:p>
            <a:r>
              <a:rPr lang="ru-RU" b="1" i="1" dirty="0" smtClean="0">
                <a:solidFill>
                  <a:srgbClr val="FF0000"/>
                </a:solidFill>
              </a:rPr>
              <a:t>главной и </a:t>
            </a:r>
            <a:r>
              <a:rPr lang="ru-RU" b="1" i="1" dirty="0">
                <a:solidFill>
                  <a:srgbClr val="FF0000"/>
                </a:solidFill>
              </a:rPr>
              <a:t>ведущей </a:t>
            </a:r>
            <a:r>
              <a:rPr lang="ru-RU" b="1" i="1" dirty="0" smtClean="0">
                <a:solidFill>
                  <a:srgbClr val="FF0000"/>
                </a:solidFill>
              </a:rPr>
              <a:t>групп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19" name="Полилиния 18"/>
          <p:cNvSpPr/>
          <p:nvPr/>
        </p:nvSpPr>
        <p:spPr>
          <a:xfrm>
            <a:off x="8743950" y="2809875"/>
            <a:ext cx="3257550" cy="2219325"/>
          </a:xfrm>
          <a:custGeom>
            <a:avLst/>
            <a:gdLst>
              <a:gd name="connsiteX0" fmla="*/ 0 w 7488832"/>
              <a:gd name="connsiteY0" fmla="*/ 203584 h 1221479"/>
              <a:gd name="connsiteX1" fmla="*/ 59629 w 7488832"/>
              <a:gd name="connsiteY1" fmla="*/ 59628 h 1221479"/>
              <a:gd name="connsiteX2" fmla="*/ 203585 w 7488832"/>
              <a:gd name="connsiteY2" fmla="*/ 0 h 1221479"/>
              <a:gd name="connsiteX3" fmla="*/ 7285248 w 7488832"/>
              <a:gd name="connsiteY3" fmla="*/ 0 h 1221479"/>
              <a:gd name="connsiteX4" fmla="*/ 7429204 w 7488832"/>
              <a:gd name="connsiteY4" fmla="*/ 59629 h 1221479"/>
              <a:gd name="connsiteX5" fmla="*/ 7488832 w 7488832"/>
              <a:gd name="connsiteY5" fmla="*/ 203585 h 1221479"/>
              <a:gd name="connsiteX6" fmla="*/ 7488832 w 7488832"/>
              <a:gd name="connsiteY6" fmla="*/ 1017895 h 1221479"/>
              <a:gd name="connsiteX7" fmla="*/ 7429204 w 7488832"/>
              <a:gd name="connsiteY7" fmla="*/ 1161851 h 1221479"/>
              <a:gd name="connsiteX8" fmla="*/ 7285248 w 7488832"/>
              <a:gd name="connsiteY8" fmla="*/ 1221479 h 1221479"/>
              <a:gd name="connsiteX9" fmla="*/ 203584 w 7488832"/>
              <a:gd name="connsiteY9" fmla="*/ 1221479 h 1221479"/>
              <a:gd name="connsiteX10" fmla="*/ 59628 w 7488832"/>
              <a:gd name="connsiteY10" fmla="*/ 1161851 h 1221479"/>
              <a:gd name="connsiteX11" fmla="*/ 0 w 7488832"/>
              <a:gd name="connsiteY11" fmla="*/ 1017895 h 1221479"/>
              <a:gd name="connsiteX12" fmla="*/ 0 w 7488832"/>
              <a:gd name="connsiteY12" fmla="*/ 203584 h 1221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488832" h="1221479">
                <a:moveTo>
                  <a:pt x="0" y="203584"/>
                </a:moveTo>
                <a:cubicBezTo>
                  <a:pt x="0" y="149590"/>
                  <a:pt x="21449" y="97808"/>
                  <a:pt x="59629" y="59628"/>
                </a:cubicBezTo>
                <a:cubicBezTo>
                  <a:pt x="97808" y="21449"/>
                  <a:pt x="149591" y="0"/>
                  <a:pt x="203585" y="0"/>
                </a:cubicBezTo>
                <a:lnTo>
                  <a:pt x="7285248" y="0"/>
                </a:lnTo>
                <a:cubicBezTo>
                  <a:pt x="7339242" y="0"/>
                  <a:pt x="7391024" y="21449"/>
                  <a:pt x="7429204" y="59629"/>
                </a:cubicBezTo>
                <a:cubicBezTo>
                  <a:pt x="7467383" y="97808"/>
                  <a:pt x="7488832" y="149591"/>
                  <a:pt x="7488832" y="203585"/>
                </a:cubicBezTo>
                <a:lnTo>
                  <a:pt x="7488832" y="1017895"/>
                </a:lnTo>
                <a:cubicBezTo>
                  <a:pt x="7488832" y="1071889"/>
                  <a:pt x="7467383" y="1123671"/>
                  <a:pt x="7429204" y="1161851"/>
                </a:cubicBezTo>
                <a:cubicBezTo>
                  <a:pt x="7391025" y="1200030"/>
                  <a:pt x="7339242" y="1221479"/>
                  <a:pt x="7285248" y="1221479"/>
                </a:cubicBezTo>
                <a:lnTo>
                  <a:pt x="203584" y="1221479"/>
                </a:lnTo>
                <a:cubicBezTo>
                  <a:pt x="149590" y="1221479"/>
                  <a:pt x="97808" y="1200030"/>
                  <a:pt x="59628" y="1161851"/>
                </a:cubicBezTo>
                <a:cubicBezTo>
                  <a:pt x="21449" y="1123672"/>
                  <a:pt x="0" y="1071889"/>
                  <a:pt x="0" y="1017895"/>
                </a:cubicBezTo>
                <a:lnTo>
                  <a:pt x="0" y="203584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3778582"/>
              <a:satOff val="-21821"/>
              <a:lumOff val="-7712"/>
              <a:alphaOff val="0"/>
            </a:schemeClr>
          </a:fillRef>
          <a:effectRef idx="2">
            <a:schemeClr val="accent3">
              <a:hueOff val="3778582"/>
              <a:satOff val="-21821"/>
              <a:lumOff val="-771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208" tIns="128208" rIns="128208" bIns="128208" numCol="1" spcCol="1270" anchor="ctr" anchorCtr="0">
            <a:no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Методический инструментарий по установлению квалификационных требований для замещения должностей государственной гражданской службы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(Версия 3.1)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34684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1"/>
          <p:cNvGrpSpPr>
            <a:grpSpLocks/>
          </p:cNvGrpSpPr>
          <p:nvPr/>
        </p:nvGrpSpPr>
        <p:grpSpPr bwMode="auto">
          <a:xfrm>
            <a:off x="2939229" y="600653"/>
            <a:ext cx="6037054" cy="5982243"/>
            <a:chOff x="272197" y="1295268"/>
            <a:chExt cx="5286412" cy="5143536"/>
          </a:xfrm>
        </p:grpSpPr>
        <p:sp>
          <p:nvSpPr>
            <p:cNvPr id="25" name="Овал 24"/>
            <p:cNvSpPr/>
            <p:nvPr/>
          </p:nvSpPr>
          <p:spPr bwMode="auto">
            <a:xfrm>
              <a:off x="272197" y="1295268"/>
              <a:ext cx="5286412" cy="514353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prstDash val="lgDashDot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8" name="Овал 27"/>
            <p:cNvSpPr/>
            <p:nvPr/>
          </p:nvSpPr>
          <p:spPr>
            <a:xfrm>
              <a:off x="627235" y="1571612"/>
              <a:ext cx="4674820" cy="459313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Группа 20"/>
            <p:cNvGrpSpPr>
              <a:grpSpLocks/>
            </p:cNvGrpSpPr>
            <p:nvPr/>
          </p:nvGrpSpPr>
          <p:grpSpPr bwMode="auto">
            <a:xfrm rot="-2516249">
              <a:off x="978949" y="2124035"/>
              <a:ext cx="3797155" cy="3533315"/>
              <a:chOff x="964063" y="2061709"/>
              <a:chExt cx="3797155" cy="3533315"/>
            </a:xfrm>
          </p:grpSpPr>
          <p:grpSp>
            <p:nvGrpSpPr>
              <p:cNvPr id="5" name="Группа 31"/>
              <p:cNvGrpSpPr>
                <a:grpSpLocks/>
              </p:cNvGrpSpPr>
              <p:nvPr/>
            </p:nvGrpSpPr>
            <p:grpSpPr bwMode="auto">
              <a:xfrm>
                <a:off x="964063" y="2061709"/>
                <a:ext cx="3747207" cy="3527165"/>
                <a:chOff x="-1352654" y="5980975"/>
                <a:chExt cx="4039586" cy="3870430"/>
              </a:xfrm>
            </p:grpSpPr>
            <p:sp>
              <p:nvSpPr>
                <p:cNvPr id="16" name="Пирог 15"/>
                <p:cNvSpPr/>
                <p:nvPr/>
              </p:nvSpPr>
              <p:spPr>
                <a:xfrm rot="5400000">
                  <a:off x="-1169325" y="5995148"/>
                  <a:ext cx="3870430" cy="3842084"/>
                </a:xfrm>
                <a:prstGeom prst="pie">
                  <a:avLst>
                    <a:gd name="adj1" fmla="val 20203944"/>
                    <a:gd name="adj2" fmla="val 6130901"/>
                  </a:avLst>
                </a:prstGeom>
                <a:solidFill>
                  <a:schemeClr val="accent2">
                    <a:lumMod val="75000"/>
                  </a:schemeClr>
                </a:soli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1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270" name="TextBox 13"/>
                <p:cNvSpPr txBox="1">
                  <a:spLocks noChangeArrowheads="1"/>
                </p:cNvSpPr>
                <p:nvPr/>
              </p:nvSpPr>
              <p:spPr bwMode="auto">
                <a:xfrm rot="2516249">
                  <a:off x="-1352654" y="8488499"/>
                  <a:ext cx="2629351" cy="5226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>
                  <a:spAutoFit/>
                </a:bodyPr>
                <a:lstStyle/>
                <a:p>
                  <a:pPr algn="ctr"/>
                  <a:r>
                    <a:rPr lang="ru-RU" b="1" dirty="0" smtClean="0">
                      <a:solidFill>
                        <a:schemeClr val="bg1"/>
                      </a:solidFill>
                      <a:latin typeface="Arial Narrow" pitchFamily="34" charset="0"/>
                    </a:rPr>
                    <a:t>Образовательные программы</a:t>
                  </a:r>
                  <a:endParaRPr lang="ru-RU" b="1" dirty="0">
                    <a:solidFill>
                      <a:schemeClr val="bg1"/>
                    </a:solidFill>
                    <a:latin typeface="Arial Narrow" pitchFamily="34" charset="0"/>
                  </a:endParaRPr>
                </a:p>
              </p:txBody>
            </p:sp>
          </p:grpSp>
          <p:grpSp>
            <p:nvGrpSpPr>
              <p:cNvPr id="6" name="Группа 35"/>
              <p:cNvGrpSpPr>
                <a:grpSpLocks/>
              </p:cNvGrpSpPr>
              <p:nvPr/>
            </p:nvGrpSpPr>
            <p:grpSpPr bwMode="auto">
              <a:xfrm>
                <a:off x="1146214" y="2067859"/>
                <a:ext cx="3615004" cy="3527165"/>
                <a:chOff x="2421579" y="2420651"/>
                <a:chExt cx="3897068" cy="3870430"/>
              </a:xfrm>
            </p:grpSpPr>
            <p:sp>
              <p:nvSpPr>
                <p:cNvPr id="24" name="Пирог 23"/>
                <p:cNvSpPr/>
                <p:nvPr/>
              </p:nvSpPr>
              <p:spPr>
                <a:xfrm rot="16200000">
                  <a:off x="2411664" y="2430566"/>
                  <a:ext cx="3870430" cy="3850600"/>
                </a:xfrm>
                <a:prstGeom prst="pie">
                  <a:avLst>
                    <a:gd name="adj1" fmla="val 2513992"/>
                    <a:gd name="adj2" fmla="val 9428425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14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266" name="TextBox 11"/>
                <p:cNvSpPr txBox="1">
                  <a:spLocks noChangeArrowheads="1"/>
                </p:cNvSpPr>
                <p:nvPr/>
              </p:nvSpPr>
              <p:spPr bwMode="auto">
                <a:xfrm rot="2516249">
                  <a:off x="4466250" y="4379149"/>
                  <a:ext cx="1852397" cy="5226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>
                  <a:spAutoFit/>
                </a:bodyPr>
                <a:lstStyle/>
                <a:p>
                  <a:pPr algn="ctr"/>
                  <a:r>
                    <a:rPr lang="ru-RU" b="1" dirty="0" smtClean="0">
                      <a:solidFill>
                        <a:schemeClr val="bg1"/>
                      </a:solidFill>
                      <a:latin typeface="Arial Narrow" pitchFamily="34" charset="0"/>
                    </a:rPr>
                    <a:t>Профессиональные стандарты</a:t>
                  </a:r>
                  <a:endParaRPr lang="ru-RU" b="1" dirty="0">
                    <a:solidFill>
                      <a:schemeClr val="bg1"/>
                    </a:solidFill>
                    <a:latin typeface="Arial Narrow" pitchFamily="34" charset="0"/>
                  </a:endParaRPr>
                </a:p>
              </p:txBody>
            </p:sp>
          </p:grpSp>
        </p:grpSp>
        <p:grpSp>
          <p:nvGrpSpPr>
            <p:cNvPr id="7" name="Группа 20"/>
            <p:cNvGrpSpPr>
              <a:grpSpLocks/>
            </p:cNvGrpSpPr>
            <p:nvPr/>
          </p:nvGrpSpPr>
          <p:grpSpPr bwMode="auto">
            <a:xfrm>
              <a:off x="647172" y="1571612"/>
              <a:ext cx="4567770" cy="4590848"/>
              <a:chOff x="5755851" y="152606"/>
              <a:chExt cx="4567770" cy="4590848"/>
            </a:xfrm>
          </p:grpSpPr>
          <p:sp>
            <p:nvSpPr>
              <p:cNvPr id="20" name="Пирог 19"/>
              <p:cNvSpPr/>
              <p:nvPr/>
            </p:nvSpPr>
            <p:spPr bwMode="auto">
              <a:xfrm rot="8283751">
                <a:off x="5755851" y="152606"/>
                <a:ext cx="4567770" cy="4590848"/>
              </a:xfrm>
              <a:prstGeom prst="pie">
                <a:avLst>
                  <a:gd name="adj1" fmla="val 719202"/>
                  <a:gd name="adj2" fmla="val 7909889"/>
                </a:avLst>
              </a:prstGeom>
              <a:solidFill>
                <a:schemeClr val="accent6">
                  <a:lumMod val="75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20024786">
                <a:off x="5942715" y="426379"/>
                <a:ext cx="4194040" cy="3845217"/>
              </a:xfrm>
              <a:prstGeom prst="rect">
                <a:avLst/>
              </a:prstGeom>
              <a:noFill/>
            </p:spPr>
            <p:txBody>
              <a:bodyPr spcFirstLastPara="1" rIns="0">
                <a:prstTxWarp prst="textArchUp">
                  <a:avLst>
                    <a:gd name="adj" fmla="val 13030811"/>
                  </a:avLst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400" b="1" dirty="0" smtClean="0"/>
                  <a:t>Знания и умения</a:t>
                </a:r>
                <a:endParaRPr lang="ru-RU" sz="2400" b="1" dirty="0">
                  <a:latin typeface="+mn-lt"/>
                  <a:cs typeface="+mn-cs"/>
                </a:endParaRPr>
              </a:p>
            </p:txBody>
          </p:sp>
        </p:grpSp>
        <p:sp>
          <p:nvSpPr>
            <p:cNvPr id="26" name="Пирог 25"/>
            <p:cNvSpPr/>
            <p:nvPr/>
          </p:nvSpPr>
          <p:spPr bwMode="auto">
            <a:xfrm rot="8283751">
              <a:off x="1120456" y="2082893"/>
              <a:ext cx="3589895" cy="3527165"/>
            </a:xfrm>
            <a:prstGeom prst="pie">
              <a:avLst>
                <a:gd name="adj1" fmla="val 681962"/>
                <a:gd name="adj2" fmla="val 7909889"/>
              </a:avLst>
            </a:prstGeom>
            <a:solidFill>
              <a:srgbClr val="FF330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>
                <a:solidFill>
                  <a:prstClr val="black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 rot="19605156">
              <a:off x="750411" y="1467925"/>
              <a:ext cx="4250539" cy="4469540"/>
            </a:xfrm>
            <a:prstGeom prst="rect">
              <a:avLst/>
            </a:prstGeom>
            <a:noFill/>
          </p:spPr>
          <p:txBody>
            <a:bodyPr spcFirstLastPara="1" wrap="none">
              <a:prstTxWarp prst="textArchDown">
                <a:avLst>
                  <a:gd name="adj" fmla="val 1657851"/>
                </a:avLst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 smtClean="0">
                  <a:solidFill>
                    <a:schemeClr val="bg1">
                      <a:lumMod val="50000"/>
                    </a:schemeClr>
                  </a:solidFill>
                </a:rPr>
                <a:t>Навыки и компетенции</a:t>
              </a:r>
              <a:endParaRPr lang="ru-RU" sz="2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048357" y="2607375"/>
            <a:ext cx="24962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Квалификацион-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ные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требования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863944" y="4888453"/>
            <a:ext cx="3062068" cy="175166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Образовательная программа по специальности, направлению подготовки, в содержании которой указаны </a:t>
            </a:r>
            <a:r>
              <a:rPr lang="ru-RU" sz="1400" b="1" dirty="0" smtClean="0">
                <a:solidFill>
                  <a:schemeClr val="tx1"/>
                </a:solidFill>
              </a:rPr>
              <a:t>знания, умения</a:t>
            </a:r>
            <a:r>
              <a:rPr lang="ru-RU" sz="1400" dirty="0" smtClean="0">
                <a:solidFill>
                  <a:schemeClr val="tx1"/>
                </a:solidFill>
              </a:rPr>
              <a:t>,</a:t>
            </a:r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навыки и компетенции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9199" y="5019720"/>
            <a:ext cx="3062068" cy="156317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Специальности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sz="1400" b="1" dirty="0" smtClean="0">
                <a:solidFill>
                  <a:schemeClr val="tx1"/>
                </a:solidFill>
              </a:rPr>
              <a:t>направления подготовки,</a:t>
            </a:r>
            <a:r>
              <a:rPr lang="ru-RU" sz="1400" dirty="0" smtClean="0">
                <a:solidFill>
                  <a:schemeClr val="tx1"/>
                </a:solidFill>
              </a:rPr>
              <a:t> соответствующие области и виду профессиональной служебной деятельности, указываются в  Справочнике</a:t>
            </a:r>
            <a:endParaRPr lang="ru-RU" sz="1400" dirty="0">
              <a:solidFill>
                <a:schemeClr val="tx1"/>
              </a:solidFill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-3630975" y="405443"/>
            <a:ext cx="6570205" cy="3104558"/>
            <a:chOff x="361941" y="-4224810"/>
            <a:chExt cx="2413871" cy="10866782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1739742" y="-4224810"/>
              <a:ext cx="1030848" cy="1086678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indent="177800" algn="ctr"/>
              <a:r>
                <a:rPr lang="ru-RU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Должностной регламент государственного гражданского служащего:</a:t>
              </a:r>
            </a:p>
            <a:p>
              <a:pPr marL="342900" indent="-342900" algn="ctr">
                <a:buFontTx/>
                <a:buChar char="-"/>
              </a:pPr>
              <a:r>
                <a:rPr lang="ru-RU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О</a:t>
              </a:r>
              <a:r>
                <a:rPr lang="ru-RU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бразование;</a:t>
              </a:r>
            </a:p>
            <a:p>
              <a:pPr marL="342900" indent="-342900" algn="ctr">
                <a:buFontTx/>
                <a:buChar char="-"/>
              </a:pPr>
              <a:r>
                <a:rPr lang="ru-RU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Стаж работы;</a:t>
              </a:r>
            </a:p>
            <a:p>
              <a:pPr marL="342900" indent="-342900" algn="ctr">
                <a:buFontTx/>
                <a:buChar char="-"/>
              </a:pPr>
              <a:r>
                <a:rPr lang="ru-RU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Знания и умения;</a:t>
              </a:r>
            </a:p>
            <a:p>
              <a:pPr algn="ctr"/>
              <a:r>
                <a:rPr lang="ru-RU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+ Обязанности</a:t>
              </a:r>
              <a:endPara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27" name="Скругленный прямоугольник 4"/>
            <p:cNvSpPr/>
            <p:nvPr/>
          </p:nvSpPr>
          <p:spPr>
            <a:xfrm>
              <a:off x="361941" y="975349"/>
              <a:ext cx="2413871" cy="2314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ru-RU" sz="2800" kern="1200" dirty="0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-3559841" y="405443"/>
            <a:ext cx="15591281" cy="3141810"/>
            <a:chOff x="361941" y="-4580473"/>
            <a:chExt cx="5498052" cy="10997174"/>
          </a:xfrm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4781288" y="-4580473"/>
              <a:ext cx="1078705" cy="1099717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indent="177800" algn="ctr"/>
              <a:r>
                <a:rPr lang="ru-RU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Справочник квалификационных требований, </a:t>
              </a:r>
            </a:p>
            <a:p>
              <a:pPr indent="177800" algn="ctr"/>
              <a:r>
                <a:rPr lang="ru-RU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Перечень </a:t>
              </a:r>
            </a:p>
            <a:p>
              <a:pPr indent="177800" algn="ctr"/>
              <a:r>
                <a:rPr lang="ru-RU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областей и видов профессиональной служебной деятельности</a:t>
              </a:r>
              <a:endPara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32" name="Скругленный прямоугольник 4"/>
            <p:cNvSpPr/>
            <p:nvPr/>
          </p:nvSpPr>
          <p:spPr>
            <a:xfrm>
              <a:off x="361941" y="975349"/>
              <a:ext cx="2413871" cy="2314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ru-RU" sz="28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776018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25123519"/>
              </p:ext>
            </p:extLst>
          </p:nvPr>
        </p:nvGraphicFramePr>
        <p:xfrm>
          <a:off x="103222" y="1384541"/>
          <a:ext cx="10972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Вертикальный свиток 10"/>
          <p:cNvSpPr/>
          <p:nvPr/>
        </p:nvSpPr>
        <p:spPr>
          <a:xfrm>
            <a:off x="35291" y="1192005"/>
            <a:ext cx="3182361" cy="3603203"/>
          </a:xfrm>
          <a:prstGeom prst="verticalScrol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endParaRPr lang="ru-RU" sz="14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400" dirty="0">
                <a:ln w="11430"/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40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 СТ. 12:</a:t>
            </a:r>
          </a:p>
          <a:p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Для замещения должности гражданской службы требуется соответствие квалификационным требованиям к уровню профессионального 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образования,</a:t>
            </a:r>
          </a:p>
          <a:p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а 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также при наличии соответствующего решения представителя нанимателя - к специальности, направлению подготовки.</a:t>
            </a:r>
          </a:p>
          <a:p>
            <a:endParaRPr lang="ru-RU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0239555" y="1710400"/>
            <a:ext cx="1293029" cy="1248460"/>
          </a:xfrm>
          <a:prstGeom prst="ellipse">
            <a:avLst/>
          </a:prstGeom>
          <a:blipFill rotWithShape="0">
            <a:blip r:embed="rId7" cstate="print"/>
            <a:stretch>
              <a:fillRect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3">
              <a:tint val="50000"/>
              <a:hueOff val="5202710"/>
              <a:satOff val="-22180"/>
              <a:lumOff val="-4094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4" name="Picture 17" descr="C:\Users\BurkinaAA\Desktop\Безымянный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57533" y="5458095"/>
            <a:ext cx="1475267" cy="134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олилиния 14"/>
          <p:cNvSpPr/>
          <p:nvPr/>
        </p:nvSpPr>
        <p:spPr>
          <a:xfrm>
            <a:off x="5400674" y="4972319"/>
            <a:ext cx="6581775" cy="1409049"/>
          </a:xfrm>
          <a:custGeom>
            <a:avLst/>
            <a:gdLst>
              <a:gd name="connsiteX0" fmla="*/ 0 w 7488832"/>
              <a:gd name="connsiteY0" fmla="*/ 203584 h 1221479"/>
              <a:gd name="connsiteX1" fmla="*/ 59629 w 7488832"/>
              <a:gd name="connsiteY1" fmla="*/ 59628 h 1221479"/>
              <a:gd name="connsiteX2" fmla="*/ 203585 w 7488832"/>
              <a:gd name="connsiteY2" fmla="*/ 0 h 1221479"/>
              <a:gd name="connsiteX3" fmla="*/ 7285248 w 7488832"/>
              <a:gd name="connsiteY3" fmla="*/ 0 h 1221479"/>
              <a:gd name="connsiteX4" fmla="*/ 7429204 w 7488832"/>
              <a:gd name="connsiteY4" fmla="*/ 59629 h 1221479"/>
              <a:gd name="connsiteX5" fmla="*/ 7488832 w 7488832"/>
              <a:gd name="connsiteY5" fmla="*/ 203585 h 1221479"/>
              <a:gd name="connsiteX6" fmla="*/ 7488832 w 7488832"/>
              <a:gd name="connsiteY6" fmla="*/ 1017895 h 1221479"/>
              <a:gd name="connsiteX7" fmla="*/ 7429204 w 7488832"/>
              <a:gd name="connsiteY7" fmla="*/ 1161851 h 1221479"/>
              <a:gd name="connsiteX8" fmla="*/ 7285248 w 7488832"/>
              <a:gd name="connsiteY8" fmla="*/ 1221479 h 1221479"/>
              <a:gd name="connsiteX9" fmla="*/ 203584 w 7488832"/>
              <a:gd name="connsiteY9" fmla="*/ 1221479 h 1221479"/>
              <a:gd name="connsiteX10" fmla="*/ 59628 w 7488832"/>
              <a:gd name="connsiteY10" fmla="*/ 1161851 h 1221479"/>
              <a:gd name="connsiteX11" fmla="*/ 0 w 7488832"/>
              <a:gd name="connsiteY11" fmla="*/ 1017895 h 1221479"/>
              <a:gd name="connsiteX12" fmla="*/ 0 w 7488832"/>
              <a:gd name="connsiteY12" fmla="*/ 203584 h 1221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488832" h="1221479">
                <a:moveTo>
                  <a:pt x="0" y="203584"/>
                </a:moveTo>
                <a:cubicBezTo>
                  <a:pt x="0" y="149590"/>
                  <a:pt x="21449" y="97808"/>
                  <a:pt x="59629" y="59628"/>
                </a:cubicBezTo>
                <a:cubicBezTo>
                  <a:pt x="97808" y="21449"/>
                  <a:pt x="149591" y="0"/>
                  <a:pt x="203585" y="0"/>
                </a:cubicBezTo>
                <a:lnTo>
                  <a:pt x="7285248" y="0"/>
                </a:lnTo>
                <a:cubicBezTo>
                  <a:pt x="7339242" y="0"/>
                  <a:pt x="7391024" y="21449"/>
                  <a:pt x="7429204" y="59629"/>
                </a:cubicBezTo>
                <a:cubicBezTo>
                  <a:pt x="7467383" y="97808"/>
                  <a:pt x="7488832" y="149591"/>
                  <a:pt x="7488832" y="203585"/>
                </a:cubicBezTo>
                <a:lnTo>
                  <a:pt x="7488832" y="1017895"/>
                </a:lnTo>
                <a:cubicBezTo>
                  <a:pt x="7488832" y="1071889"/>
                  <a:pt x="7467383" y="1123671"/>
                  <a:pt x="7429204" y="1161851"/>
                </a:cubicBezTo>
                <a:cubicBezTo>
                  <a:pt x="7391025" y="1200030"/>
                  <a:pt x="7339242" y="1221479"/>
                  <a:pt x="7285248" y="1221479"/>
                </a:cubicBezTo>
                <a:lnTo>
                  <a:pt x="203584" y="1221479"/>
                </a:lnTo>
                <a:cubicBezTo>
                  <a:pt x="149590" y="1221479"/>
                  <a:pt x="97808" y="1200030"/>
                  <a:pt x="59628" y="1161851"/>
                </a:cubicBezTo>
                <a:cubicBezTo>
                  <a:pt x="21449" y="1123672"/>
                  <a:pt x="0" y="1071889"/>
                  <a:pt x="0" y="1017895"/>
                </a:cubicBezTo>
                <a:lnTo>
                  <a:pt x="0" y="203584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3778582"/>
              <a:satOff val="-21821"/>
              <a:lumOff val="-7712"/>
              <a:alphaOff val="0"/>
            </a:schemeClr>
          </a:fillRef>
          <a:effectRef idx="2">
            <a:schemeClr val="accent3">
              <a:hueOff val="3778582"/>
              <a:satOff val="-21821"/>
              <a:lumOff val="-771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208" tIns="128208" rIns="128208" bIns="128208" numCol="1" spcCol="1270" anchor="ctr" anchorCtr="0">
            <a:no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Методический инструментарий по установлению квалификационных требований для замещения должностей государственной гражданской службы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о</a:t>
            </a:r>
            <a:r>
              <a:rPr lang="ru-RU" b="1" dirty="0" smtClean="0">
                <a:solidFill>
                  <a:schemeClr val="bg1"/>
                </a:solidFill>
              </a:rPr>
              <a:t>бновляется (Версия 3.1)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09067" y="136824"/>
            <a:ext cx="10945216" cy="93950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ru-RU" sz="2400" b="1" dirty="0" smtClean="0">
                <a:latin typeface="Cambria" panose="02040503050406030204" pitchFamily="18" charset="0"/>
                <a:ea typeface="+mj-ea"/>
                <a:cs typeface="+mj-cs"/>
              </a:rPr>
              <a:t>ЭТАПЫ ДЕТАЛИЗАЦИИ </a:t>
            </a:r>
          </a:p>
          <a:p>
            <a:pPr>
              <a:spcBef>
                <a:spcPct val="0"/>
              </a:spcBef>
              <a:defRPr/>
            </a:pPr>
            <a:r>
              <a:rPr lang="ru-RU" sz="2400" b="1" dirty="0" smtClean="0">
                <a:latin typeface="Cambria" panose="02040503050406030204" pitchFamily="18" charset="0"/>
                <a:ea typeface="+mj-ea"/>
                <a:cs typeface="+mj-cs"/>
              </a:rPr>
              <a:t>КВАЛИФИКАЦИОННЫХ ТРЕБОВАНИЙ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05078" y="1098451"/>
            <a:ext cx="72000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Номер слайда 13"/>
          <p:cNvSpPr txBox="1">
            <a:spLocks/>
          </p:cNvSpPr>
          <p:nvPr/>
        </p:nvSpPr>
        <p:spPr>
          <a:xfrm>
            <a:off x="11568607" y="6309320"/>
            <a:ext cx="537668" cy="476672"/>
          </a:xfrm>
          <a:prstGeom prst="rect">
            <a:avLst/>
          </a:prstGeom>
        </p:spPr>
        <p:txBody>
          <a:bodyPr vert="horz" lIns="84900" tIns="42450" rIns="84900" bIns="42450" rtlCol="0" anchor="ctr"/>
          <a:lstStyle/>
          <a:p>
            <a:pPr algn="r">
              <a:defRPr/>
            </a:pPr>
            <a:fld id="{0F43F4AF-7D06-4FEB-900F-7B33DEC9A355}" type="slidenum">
              <a:rPr lang="ru-RU" smtClean="0">
                <a:latin typeface="Cambria" pitchFamily="18" charset="0"/>
              </a:rPr>
              <a:pPr algn="r">
                <a:defRPr/>
              </a:pPr>
              <a:t>12</a:t>
            </a:fld>
            <a:endParaRPr lang="ru-RU" dirty="0">
              <a:latin typeface="Cambria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1568608" y="6381368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9677400" y="6357878"/>
            <a:ext cx="1754814" cy="454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7280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Нашивка 102"/>
          <p:cNvSpPr/>
          <p:nvPr/>
        </p:nvSpPr>
        <p:spPr>
          <a:xfrm rot="5400000">
            <a:off x="1591178" y="4237866"/>
            <a:ext cx="192476" cy="399856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4" name="Нашивка 103"/>
          <p:cNvSpPr/>
          <p:nvPr/>
        </p:nvSpPr>
        <p:spPr>
          <a:xfrm rot="5400000">
            <a:off x="1591178" y="4117398"/>
            <a:ext cx="192476" cy="399856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Заголовок 1"/>
          <p:cNvSpPr txBox="1">
            <a:spLocks/>
          </p:cNvSpPr>
          <p:nvPr/>
        </p:nvSpPr>
        <p:spPr>
          <a:xfrm>
            <a:off x="815414" y="3140968"/>
            <a:ext cx="10561173" cy="86409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ru-RU" sz="1600" b="1" dirty="0" smtClean="0">
                <a:latin typeface="Cambria" panose="02040503050406030204" pitchFamily="18" charset="0"/>
                <a:ea typeface="+mj-ea"/>
                <a:cs typeface="+mj-cs"/>
              </a:rPr>
              <a:t>Детализированные квалификационные требования</a:t>
            </a:r>
            <a:br>
              <a:rPr lang="ru-RU" sz="1600" b="1" dirty="0" smtClean="0">
                <a:latin typeface="Cambria" panose="02040503050406030204" pitchFamily="18" charset="0"/>
                <a:ea typeface="+mj-ea"/>
                <a:cs typeface="+mj-cs"/>
              </a:rPr>
            </a:br>
            <a:r>
              <a:rPr lang="ru-RU" sz="1600" b="1" dirty="0" smtClean="0">
                <a:latin typeface="Cambria" panose="02040503050406030204" pitchFamily="18" charset="0"/>
                <a:ea typeface="+mj-ea"/>
                <a:cs typeface="+mj-cs"/>
              </a:rPr>
              <a:t>с учетом области и вида профессиональной служебной  деятельности гражданских служащих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143339" y="4653136"/>
            <a:ext cx="2976000" cy="1296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Заголовок 1"/>
          <p:cNvSpPr txBox="1">
            <a:spLocks/>
          </p:cNvSpPr>
          <p:nvPr/>
        </p:nvSpPr>
        <p:spPr>
          <a:xfrm>
            <a:off x="287029" y="4796920"/>
            <a:ext cx="2688299" cy="10081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Cambria" panose="02040503050406030204" pitchFamily="18" charset="0"/>
                <a:ea typeface="+mj-ea"/>
                <a:cs typeface="+mj-cs"/>
              </a:rPr>
              <a:t>Оценка кандидатов для замещения должностей </a:t>
            </a:r>
          </a:p>
          <a:p>
            <a:pPr lvl="0" algn="ctr" defTabSz="914400">
              <a:spcBef>
                <a:spcPct val="0"/>
              </a:spcBef>
              <a:defRPr/>
            </a:pPr>
            <a:r>
              <a:rPr lang="ru-RU" sz="1200" b="1" dirty="0">
                <a:solidFill>
                  <a:schemeClr val="bg1"/>
                </a:solidFill>
                <a:latin typeface="Cambria" panose="02040503050406030204" pitchFamily="18" charset="0"/>
                <a:ea typeface="+mj-ea"/>
                <a:cs typeface="+mj-cs"/>
              </a:rPr>
              <a:t>в</a:t>
            </a:r>
            <a:r>
              <a:rPr lang="ru-RU" sz="1200" b="1" dirty="0" smtClean="0">
                <a:solidFill>
                  <a:schemeClr val="bg1"/>
                </a:solidFill>
                <a:latin typeface="Cambria" panose="02040503050406030204" pitchFamily="18" charset="0"/>
                <a:ea typeface="+mj-ea"/>
                <a:cs typeface="+mj-cs"/>
              </a:rPr>
              <a:t> ходе конкурса и при назначении без проведения конкурса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3311691" y="4653136"/>
            <a:ext cx="2976331" cy="129614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Заголовок 1"/>
          <p:cNvSpPr txBox="1">
            <a:spLocks/>
          </p:cNvSpPr>
          <p:nvPr/>
        </p:nvSpPr>
        <p:spPr>
          <a:xfrm>
            <a:off x="3503712" y="4796920"/>
            <a:ext cx="2592288" cy="10081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Профессиональное</a:t>
            </a:r>
          </a:p>
          <a:p>
            <a:pPr lvl="0" algn="ctr" defTabSz="914400">
              <a:spcBef>
                <a:spcPct val="0"/>
              </a:spcBef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развитие гражданских служащих посредством программ ДПО и иных мероприятий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480043" y="4653136"/>
            <a:ext cx="2880000" cy="129614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Заголовок 1"/>
          <p:cNvSpPr txBox="1">
            <a:spLocks/>
          </p:cNvSpPr>
          <p:nvPr/>
        </p:nvSpPr>
        <p:spPr>
          <a:xfrm>
            <a:off x="6623723" y="4796920"/>
            <a:ext cx="2592629" cy="10081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Оценка</a:t>
            </a:r>
            <a:br>
              <a:rPr lang="ru-RU" sz="1200" b="1" dirty="0" smtClean="0">
                <a:solidFill>
                  <a:schemeClr val="bg1"/>
                </a:solidFill>
                <a:latin typeface="Cambria" panose="02040503050406030204" pitchFamily="18" charset="0"/>
              </a:rPr>
            </a:br>
            <a:r>
              <a:rPr lang="ru-RU" sz="12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деятельности </a:t>
            </a:r>
          </a:p>
          <a:p>
            <a:pPr lvl="0" algn="ctr" defTabSz="914400">
              <a:spcBef>
                <a:spcPct val="0"/>
              </a:spcBef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гражданских служащих в ходе аттестации, а также ежегодно</a:t>
            </a:r>
          </a:p>
        </p:txBody>
      </p:sp>
      <p:sp>
        <p:nvSpPr>
          <p:cNvPr id="57" name="Нашивка 56"/>
          <p:cNvSpPr/>
          <p:nvPr/>
        </p:nvSpPr>
        <p:spPr>
          <a:xfrm rot="5400000">
            <a:off x="4648047" y="4237866"/>
            <a:ext cx="192476" cy="399856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8" name="Нашивка 57"/>
          <p:cNvSpPr/>
          <p:nvPr/>
        </p:nvSpPr>
        <p:spPr>
          <a:xfrm rot="5400000">
            <a:off x="4648047" y="4117398"/>
            <a:ext cx="192476" cy="399856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9" name="Нашивка 58"/>
          <p:cNvSpPr/>
          <p:nvPr/>
        </p:nvSpPr>
        <p:spPr>
          <a:xfrm rot="5400000">
            <a:off x="7735861" y="4237866"/>
            <a:ext cx="192476" cy="399856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0" name="Нашивка 59"/>
          <p:cNvSpPr/>
          <p:nvPr/>
        </p:nvSpPr>
        <p:spPr>
          <a:xfrm rot="5400000">
            <a:off x="7735861" y="4117398"/>
            <a:ext cx="192476" cy="399856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9552661" y="4653136"/>
            <a:ext cx="2496000" cy="129614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Заголовок 1"/>
          <p:cNvSpPr txBox="1">
            <a:spLocks/>
          </p:cNvSpPr>
          <p:nvPr/>
        </p:nvSpPr>
        <p:spPr>
          <a:xfrm>
            <a:off x="9744683" y="4796920"/>
            <a:ext cx="2112235" cy="10081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Формирование  и использование кадрового резерва</a:t>
            </a:r>
          </a:p>
        </p:txBody>
      </p:sp>
      <p:sp>
        <p:nvSpPr>
          <p:cNvPr id="63" name="Нашивка 62"/>
          <p:cNvSpPr/>
          <p:nvPr/>
        </p:nvSpPr>
        <p:spPr>
          <a:xfrm rot="5400000">
            <a:off x="10696378" y="4237866"/>
            <a:ext cx="192476" cy="399856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4" name="Нашивка 63"/>
          <p:cNvSpPr/>
          <p:nvPr/>
        </p:nvSpPr>
        <p:spPr>
          <a:xfrm rot="5400000">
            <a:off x="10696378" y="4117398"/>
            <a:ext cx="192476" cy="399856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3" name="Picture 2" descr="http://www.webdesignhot.com/wp-content/uploads/2010/09/VectorBuildingIconSe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615" t="73434" r="36539"/>
          <a:stretch>
            <a:fillRect/>
          </a:stretch>
        </p:blipFill>
        <p:spPr bwMode="auto">
          <a:xfrm>
            <a:off x="7440149" y="1052736"/>
            <a:ext cx="1929475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1858" y="1052736"/>
            <a:ext cx="3274036" cy="128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" name="Прямоугольник 74"/>
          <p:cNvSpPr/>
          <p:nvPr/>
        </p:nvSpPr>
        <p:spPr>
          <a:xfrm>
            <a:off x="7152117" y="2237890"/>
            <a:ext cx="2688299" cy="255006"/>
          </a:xfrm>
          <a:prstGeom prst="rect">
            <a:avLst/>
          </a:prstGeom>
        </p:spPr>
        <p:txBody>
          <a:bodyPr wrap="square" lIns="84900" tIns="42450" rIns="84900" bIns="42450">
            <a:spAutoFit/>
          </a:bodyPr>
          <a:lstStyle/>
          <a:p>
            <a:pPr algn="ctr"/>
            <a:r>
              <a:rPr lang="ru-RU" sz="1100" b="1" dirty="0" smtClean="0">
                <a:latin typeface="Cambria" pitchFamily="18" charset="0"/>
              </a:rPr>
              <a:t>ФОИВ</a:t>
            </a:r>
            <a:endParaRPr lang="ru-RU" sz="1000" b="1" dirty="0" smtClean="0">
              <a:latin typeface="Cambria" pitchFamily="18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2053879" y="2204864"/>
            <a:ext cx="2688299" cy="255006"/>
          </a:xfrm>
          <a:prstGeom prst="rect">
            <a:avLst/>
          </a:prstGeom>
        </p:spPr>
        <p:txBody>
          <a:bodyPr wrap="square" lIns="84900" tIns="42450" rIns="84900" bIns="42450">
            <a:spAutoFit/>
          </a:bodyPr>
          <a:lstStyle/>
          <a:p>
            <a:pPr algn="ctr"/>
            <a:r>
              <a:rPr lang="ru-RU" sz="1100" b="1" dirty="0" smtClean="0">
                <a:latin typeface="Cambria" pitchFamily="18" charset="0"/>
              </a:rPr>
              <a:t>Правительство РФ</a:t>
            </a:r>
            <a:endParaRPr lang="ru-RU" sz="1000" b="1" dirty="0" smtClean="0">
              <a:latin typeface="Cambria" pitchFamily="18" charset="0"/>
            </a:endParaRPr>
          </a:p>
        </p:txBody>
      </p:sp>
      <p:sp>
        <p:nvSpPr>
          <p:cNvPr id="77" name="Нашивка 76"/>
          <p:cNvSpPr/>
          <p:nvPr/>
        </p:nvSpPr>
        <p:spPr>
          <a:xfrm rot="10800000" flipH="1" flipV="1">
            <a:off x="1152480" y="2492904"/>
            <a:ext cx="9264000" cy="324000"/>
          </a:xfrm>
          <a:prstGeom prst="chevron">
            <a:avLst/>
          </a:prstGeom>
          <a:solidFill>
            <a:srgbClr val="00CCFF"/>
          </a:solidFill>
          <a:ln>
            <a:solidFill>
              <a:srgbClr val="00CCFF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r>
              <a:rPr lang="ru-RU" sz="1300" b="1" dirty="0" smtClean="0">
                <a:latin typeface="Cambria" pitchFamily="18" charset="0"/>
              </a:rPr>
              <a:t>Цели и задачи государственного органа в установленной сфере деятельности</a:t>
            </a:r>
            <a:endParaRPr lang="ru-RU" sz="1300" b="1" dirty="0" smtClean="0">
              <a:solidFill>
                <a:schemeClr val="bg1"/>
              </a:solidFill>
              <a:latin typeface="Cambria" pitchFamily="18" charset="0"/>
            </a:endParaRPr>
          </a:p>
        </p:txBody>
      </p:sp>
      <p:cxnSp>
        <p:nvCxnSpPr>
          <p:cNvPr id="130" name="Прямая соединительная линия 129"/>
          <p:cNvCxnSpPr/>
          <p:nvPr/>
        </p:nvCxnSpPr>
        <p:spPr>
          <a:xfrm>
            <a:off x="143339" y="3068960"/>
            <a:ext cx="11904000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Заголовок 1"/>
          <p:cNvSpPr txBox="1">
            <a:spLocks/>
          </p:cNvSpPr>
          <p:nvPr/>
        </p:nvSpPr>
        <p:spPr>
          <a:xfrm>
            <a:off x="309067" y="136824"/>
            <a:ext cx="10945216" cy="93950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ru-RU" sz="2400" b="1" dirty="0" smtClean="0">
                <a:latin typeface="Cambria" panose="02040503050406030204" pitchFamily="18" charset="0"/>
                <a:ea typeface="+mj-ea"/>
                <a:cs typeface="+mj-cs"/>
              </a:rPr>
              <a:t>ЗНАЧЕНИЕ КВАЛИФИКАЦИОННЫХ ТРЕБОВАНИЙ ДЛЯ ЭФФЕКТИВНОГО ПРИМЕНЕНИЯ СОВРЕМЕННЫХ КАДРОВЫХ ТЕХНОЛОГИЙ</a:t>
            </a: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405078" y="1098451"/>
            <a:ext cx="72000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Номер слайда 13"/>
          <p:cNvSpPr txBox="1">
            <a:spLocks/>
          </p:cNvSpPr>
          <p:nvPr/>
        </p:nvSpPr>
        <p:spPr>
          <a:xfrm>
            <a:off x="11568606" y="6309320"/>
            <a:ext cx="623394" cy="476672"/>
          </a:xfrm>
          <a:prstGeom prst="rect">
            <a:avLst/>
          </a:prstGeom>
        </p:spPr>
        <p:txBody>
          <a:bodyPr vert="horz" lIns="84900" tIns="42450" rIns="84900" bIns="42450" rtlCol="0" anchor="ctr"/>
          <a:lstStyle/>
          <a:p>
            <a:pPr algn="r">
              <a:defRPr/>
            </a:pPr>
            <a:fld id="{0F43F4AF-7D06-4FEB-900F-7B33DEC9A355}" type="slidenum">
              <a:rPr lang="ru-RU" sz="2800" smtClean="0">
                <a:latin typeface="Cambria" pitchFamily="18" charset="0"/>
              </a:rPr>
              <a:pPr algn="r">
                <a:defRPr/>
              </a:pPr>
              <a:t>13</a:t>
            </a:fld>
            <a:endParaRPr lang="ru-RU" sz="2800" dirty="0">
              <a:latin typeface="Cambria" pitchFamily="18" charset="0"/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11568608" y="6381368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9677400" y="6357878"/>
            <a:ext cx="1754814" cy="454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2594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3080523" y="1609235"/>
            <a:ext cx="6144683" cy="4196029"/>
          </a:xfrm>
          <a:prstGeom prst="triangle">
            <a:avLst>
              <a:gd name="adj" fmla="val 49380"/>
            </a:avLst>
          </a:prstGeom>
          <a:gradFill>
            <a:gsLst>
              <a:gs pos="6000">
                <a:schemeClr val="accent1">
                  <a:shade val="51000"/>
                  <a:satMod val="130000"/>
                  <a:alpha val="6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6200000" scaled="0"/>
          </a:gra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5" name="TextBox 4"/>
          <p:cNvSpPr txBox="1"/>
          <p:nvPr/>
        </p:nvSpPr>
        <p:spPr>
          <a:xfrm>
            <a:off x="3938593" y="819597"/>
            <a:ext cx="4428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ПРОФЕССИОНАЛЬНАЯ КУЛЬТУРА НА ГРАЖДАНСКОЙ СЛУЖБЕ</a:t>
            </a:r>
            <a:endParaRPr lang="ru-RU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5376" y="6143818"/>
            <a:ext cx="4079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ОРГАНИЗАЦИОННАЯ КУЛЬТУРА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74868" y="6086861"/>
            <a:ext cx="3791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КОРПОРАТИВНАЯ КУЛЬТУРА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 rot="12925011">
            <a:off x="1046364" y="650149"/>
            <a:ext cx="2430000" cy="4820054"/>
          </a:xfrm>
          <a:prstGeom prst="curvedLeftArrow">
            <a:avLst>
              <a:gd name="adj1" fmla="val 11768"/>
              <a:gd name="adj2" fmla="val 57085"/>
              <a:gd name="adj3" fmla="val 32521"/>
            </a:avLst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09750" y="2826835"/>
            <a:ext cx="26890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Организационно-структурная трансформация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Штриховая стрелка вправо 19"/>
          <p:cNvSpPr/>
          <p:nvPr/>
        </p:nvSpPr>
        <p:spPr>
          <a:xfrm rot="16200000">
            <a:off x="4246320" y="3902740"/>
            <a:ext cx="3699359" cy="1152128"/>
          </a:xfrm>
          <a:prstGeom prst="stripedRightArrow">
            <a:avLst>
              <a:gd name="adj1" fmla="val 38583"/>
              <a:gd name="adj2" fmla="val 47780"/>
            </a:avLst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21" name="Выгнутая влево стрелка 20"/>
          <p:cNvSpPr/>
          <p:nvPr/>
        </p:nvSpPr>
        <p:spPr>
          <a:xfrm rot="8864731">
            <a:off x="8951480" y="708649"/>
            <a:ext cx="2489274" cy="4674404"/>
          </a:xfrm>
          <a:prstGeom prst="curvedRightArrow">
            <a:avLst>
              <a:gd name="adj1" fmla="val 12819"/>
              <a:gd name="adj2" fmla="val 56258"/>
              <a:gd name="adj3" fmla="val 29262"/>
            </a:avLst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0" y="0"/>
            <a:ext cx="12192000" cy="67212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ru-RU" sz="2400" b="1" dirty="0" smtClean="0">
                <a:latin typeface="Cambria" panose="02040503050406030204" pitchFamily="18" charset="0"/>
                <a:ea typeface="+mj-ea"/>
                <a:cs typeface="+mj-cs"/>
              </a:rPr>
              <a:t>ПРОФЕССИОНАЛЬНАЯ КУЛЬТУРА: источники, элементы, процесс становления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118464" y="672125"/>
            <a:ext cx="6553600" cy="920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772400" y="2769662"/>
            <a:ext cx="2207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Статус и престиж службы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92078" y="3348567"/>
            <a:ext cx="2207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Этика служебного поведения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13534" y="3472571"/>
            <a:ext cx="2207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Методы управления (проекты, показатели)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80257" y="4121944"/>
            <a:ext cx="22070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Целенаправленное профессиональное развитие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875945" y="4024187"/>
            <a:ext cx="2207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Ценностная модель поведения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Номер слайда 13"/>
          <p:cNvSpPr txBox="1">
            <a:spLocks/>
          </p:cNvSpPr>
          <p:nvPr/>
        </p:nvSpPr>
        <p:spPr>
          <a:xfrm>
            <a:off x="11568607" y="6309320"/>
            <a:ext cx="384044" cy="476672"/>
          </a:xfrm>
          <a:prstGeom prst="rect">
            <a:avLst/>
          </a:prstGeom>
        </p:spPr>
        <p:txBody>
          <a:bodyPr vert="horz" lIns="84900" tIns="42450" rIns="84900" bIns="42450" rtlCol="0" anchor="ctr"/>
          <a:lstStyle/>
          <a:p>
            <a:pPr algn="r">
              <a:defRPr/>
            </a:pPr>
            <a:fld id="{0F43F4AF-7D06-4FEB-900F-7B33DEC9A355}" type="slidenum">
              <a:rPr lang="ru-RU" sz="2800" smtClean="0">
                <a:latin typeface="Cambria" pitchFamily="18" charset="0"/>
              </a:rPr>
              <a:pPr algn="r">
                <a:defRPr/>
              </a:pPr>
              <a:t>14</a:t>
            </a:fld>
            <a:endParaRPr lang="ru-RU" sz="2800" dirty="0">
              <a:latin typeface="Cambria" pitchFamily="18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11568608" y="6381368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4277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Заголовок 42"/>
          <p:cNvSpPr>
            <a:spLocks noGrp="1"/>
          </p:cNvSpPr>
          <p:nvPr>
            <p:ph type="title"/>
          </p:nvPr>
        </p:nvSpPr>
        <p:spPr>
          <a:xfrm>
            <a:off x="1362985" y="2726662"/>
            <a:ext cx="10515600" cy="1325563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endParaRPr lang="ru-RU" sz="8000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9677400" y="6357878"/>
            <a:ext cx="1754814" cy="454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1568608" y="6381368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1638052" y="6381368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0F43F4AF-7D06-4FEB-900F-7B33DEC9A355}" type="slidenum">
              <a:rPr lang="ru-RU">
                <a:latin typeface="Cambria" pitchFamily="18" charset="0"/>
              </a:rPr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6101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Стрелка вправо с вырезом 31"/>
          <p:cNvSpPr/>
          <p:nvPr/>
        </p:nvSpPr>
        <p:spPr>
          <a:xfrm>
            <a:off x="93728" y="4256332"/>
            <a:ext cx="11838351" cy="1242350"/>
          </a:xfrm>
          <a:prstGeom prst="notchedRightArrow">
            <a:avLst>
              <a:gd name="adj1" fmla="val 64573"/>
              <a:gd name="adj2" fmla="val 62261"/>
            </a:avLst>
          </a:prstGeom>
          <a:solidFill>
            <a:schemeClr val="bg1">
              <a:lumMod val="85000"/>
              <a:alpha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/>
            <a:endParaRPr lang="ru-RU" sz="1000" dirty="0" smtClean="0">
              <a:solidFill>
                <a:srgbClr val="C00000"/>
              </a:solidFill>
            </a:endParaRPr>
          </a:p>
          <a:p>
            <a:pPr algn="just"/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://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www.rosmintrud.ru/ministry/programms/gossluzhba/16/1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50" name="Заголовок 1"/>
          <p:cNvSpPr txBox="1">
            <a:spLocks/>
          </p:cNvSpPr>
          <p:nvPr/>
        </p:nvSpPr>
        <p:spPr>
          <a:xfrm>
            <a:off x="7824191" y="3137279"/>
            <a:ext cx="3936437" cy="11099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 algn="just" defTabSz="914400">
              <a:spcBef>
                <a:spcPct val="0"/>
              </a:spcBef>
              <a:defRPr/>
            </a:pPr>
            <a:r>
              <a:rPr lang="ru-RU" sz="1000" b="1" dirty="0">
                <a:latin typeface="Cambria" panose="02040503050406030204" pitchFamily="18" charset="0"/>
                <a:ea typeface="+mj-ea"/>
                <a:cs typeface="+mj-cs"/>
              </a:rPr>
              <a:t>6</a:t>
            </a:r>
            <a:r>
              <a:rPr lang="ru-RU" sz="1000" b="1" dirty="0" smtClean="0">
                <a:latin typeface="Cambria" panose="02040503050406030204" pitchFamily="18" charset="0"/>
                <a:ea typeface="+mj-ea"/>
                <a:cs typeface="+mj-cs"/>
              </a:rPr>
              <a:t>.1.Разработка справочника квалификационных требований к специальностям (направлениям подготовки), знаниям и умениям, необходимым для замещения должностей гражданской службы, с учетом области и вида профессиональной служебной деятельности гражданских служащих</a:t>
            </a:r>
          </a:p>
        </p:txBody>
      </p:sp>
      <p:sp>
        <p:nvSpPr>
          <p:cNvPr id="93" name="Заголовок 1"/>
          <p:cNvSpPr txBox="1">
            <a:spLocks/>
          </p:cNvSpPr>
          <p:nvPr/>
        </p:nvSpPr>
        <p:spPr>
          <a:xfrm>
            <a:off x="2163918" y="3141962"/>
            <a:ext cx="3932081" cy="122413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350" b="1" dirty="0">
                <a:latin typeface="Cambria" panose="02040503050406030204" pitchFamily="18" charset="0"/>
                <a:ea typeface="+mj-ea"/>
                <a:cs typeface="+mj-cs"/>
              </a:rPr>
              <a:t>6</a:t>
            </a:r>
            <a:r>
              <a:rPr lang="ru-RU" sz="1350" b="1" dirty="0" smtClean="0">
                <a:latin typeface="Cambria" panose="02040503050406030204" pitchFamily="18" charset="0"/>
                <a:ea typeface="+mj-ea"/>
                <a:cs typeface="+mj-cs"/>
              </a:rPr>
              <a:t>. </a:t>
            </a:r>
            <a:r>
              <a:rPr lang="ru-RU" sz="1000" b="1" dirty="0" smtClean="0">
                <a:latin typeface="Cambria" panose="02040503050406030204" pitchFamily="18" charset="0"/>
                <a:ea typeface="+mj-ea"/>
                <a:cs typeface="+mj-cs"/>
              </a:rPr>
              <a:t>ВНЕДРЕНИЕ ЕДИНЫХ ПОДХОДОВ К УСТАНОВЛЕНИЮ КВАЛИФИКАЦИОННЫХ ТРЕБОВАНИЙ К СПЕЦИАЛЬНОСТЯМ (НАПРАВЛЕНИЯМ ПОДГОТОВКИ), ЗНАНИЯМ И УМЕНИЯМ, НЕОБХОДИМЫМ ДЛЯ ЗАМЕЩЕНИЯ ДОЛЖНОСТЕЙ ГРАЖДАНСКОЙ СЛУЖБЫ</a:t>
            </a:r>
          </a:p>
        </p:txBody>
      </p:sp>
      <p:sp>
        <p:nvSpPr>
          <p:cNvPr id="21" name="Номер слайда 13"/>
          <p:cNvSpPr txBox="1">
            <a:spLocks/>
          </p:cNvSpPr>
          <p:nvPr/>
        </p:nvSpPr>
        <p:spPr>
          <a:xfrm>
            <a:off x="11568607" y="6309320"/>
            <a:ext cx="384044" cy="476672"/>
          </a:xfrm>
          <a:prstGeom prst="rect">
            <a:avLst/>
          </a:prstGeom>
        </p:spPr>
        <p:txBody>
          <a:bodyPr vert="horz" lIns="84900" tIns="42450" rIns="84900" bIns="42450" rtlCol="0" anchor="ctr"/>
          <a:lstStyle/>
          <a:p>
            <a:pPr algn="r">
              <a:defRPr/>
            </a:pPr>
            <a:fld id="{0F43F4AF-7D06-4FEB-900F-7B33DEC9A355}" type="slidenum">
              <a:rPr lang="ru-RU" sz="2800" smtClean="0">
                <a:latin typeface="Cambria" pitchFamily="18" charset="0"/>
              </a:rPr>
              <a:pPr algn="r">
                <a:defRPr/>
              </a:pPr>
              <a:t>2</a:t>
            </a:fld>
            <a:endParaRPr lang="ru-RU" sz="2800" dirty="0">
              <a:latin typeface="Cambria" pitchFamily="18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1568608" y="6381368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Заголовок 1"/>
          <p:cNvSpPr txBox="1">
            <a:spLocks/>
          </p:cNvSpPr>
          <p:nvPr/>
        </p:nvSpPr>
        <p:spPr>
          <a:xfrm>
            <a:off x="318592" y="260648"/>
            <a:ext cx="11442036" cy="42515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 defTabSz="914400">
              <a:spcBef>
                <a:spcPct val="0"/>
              </a:spcBef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ЭТАПЫ СОВЕРШЕНСТВОВАНИЯ </a:t>
            </a:r>
            <a:r>
              <a:rPr lang="ru-RU" sz="2200" b="1" dirty="0" smtClean="0">
                <a:latin typeface="Cambria" panose="02040503050406030204" pitchFamily="18" charset="0"/>
                <a:ea typeface="+mj-ea"/>
                <a:cs typeface="+mj-cs"/>
              </a:rPr>
              <a:t>СИСТЕМЫ КВАЛИФИКАЦИОННЫХ ТРЕБОВАНИЙ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84322" y="1987768"/>
            <a:ext cx="1164572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77123" y="5445502"/>
            <a:ext cx="1754814" cy="454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" name="Прямоугольник 78"/>
          <p:cNvSpPr/>
          <p:nvPr/>
        </p:nvSpPr>
        <p:spPr>
          <a:xfrm>
            <a:off x="2163919" y="2746907"/>
            <a:ext cx="3932081" cy="590312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0" name="Picture 7" descr="C:\Users\IvanovaES\Desktop\remont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lum bright="30000"/>
          </a:blip>
          <a:srcRect/>
          <a:stretch>
            <a:fillRect/>
          </a:stretch>
        </p:blipFill>
        <p:spPr bwMode="auto">
          <a:xfrm>
            <a:off x="2261194" y="2782519"/>
            <a:ext cx="596306" cy="540000"/>
          </a:xfrm>
          <a:prstGeom prst="rect">
            <a:avLst/>
          </a:prstGeom>
          <a:noFill/>
        </p:spPr>
      </p:pic>
      <p:sp>
        <p:nvSpPr>
          <p:cNvPr id="83" name="Заголовок 1"/>
          <p:cNvSpPr txBox="1">
            <a:spLocks/>
          </p:cNvSpPr>
          <p:nvPr/>
        </p:nvSpPr>
        <p:spPr>
          <a:xfrm>
            <a:off x="2847826" y="2770524"/>
            <a:ext cx="3130432" cy="50405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350" b="1" noProof="0" dirty="0" smtClean="0">
                <a:solidFill>
                  <a:schemeClr val="bg1"/>
                </a:solidFill>
                <a:latin typeface="Cambria" panose="02040503050406030204" pitchFamily="18" charset="0"/>
                <a:ea typeface="+mj-ea"/>
                <a:cs typeface="+mj-cs"/>
              </a:rPr>
              <a:t>НАИМЕНОВАНИЕ</a:t>
            </a:r>
            <a:br>
              <a:rPr lang="ru-RU" sz="1350" b="1" noProof="0" dirty="0" smtClean="0">
                <a:solidFill>
                  <a:schemeClr val="bg1"/>
                </a:solidFill>
                <a:latin typeface="Cambria" panose="02040503050406030204" pitchFamily="18" charset="0"/>
                <a:ea typeface="+mj-ea"/>
                <a:cs typeface="+mj-cs"/>
              </a:rPr>
            </a:br>
            <a:r>
              <a:rPr lang="ru-RU" sz="1350" b="1" noProof="0" dirty="0" smtClean="0">
                <a:solidFill>
                  <a:schemeClr val="bg1"/>
                </a:solidFill>
                <a:latin typeface="Cambria" panose="02040503050406030204" pitchFamily="18" charset="0"/>
                <a:ea typeface="+mj-ea"/>
                <a:cs typeface="+mj-cs"/>
              </a:rPr>
              <a:t>МЕРОПРИЯТИЯ</a:t>
            </a:r>
            <a:endParaRPr kumimoji="0" lang="ru-RU" sz="135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7928486" y="2674413"/>
            <a:ext cx="3742081" cy="54603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Заголовок 1"/>
          <p:cNvSpPr txBox="1">
            <a:spLocks/>
          </p:cNvSpPr>
          <p:nvPr/>
        </p:nvSpPr>
        <p:spPr>
          <a:xfrm>
            <a:off x="8591550" y="2695402"/>
            <a:ext cx="3169079" cy="50405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350" b="1" noProof="0" dirty="0" smtClean="0">
                <a:solidFill>
                  <a:schemeClr val="bg1"/>
                </a:solidFill>
                <a:latin typeface="Cambria" panose="02040503050406030204" pitchFamily="18" charset="0"/>
                <a:ea typeface="+mj-ea"/>
                <a:cs typeface="+mj-cs"/>
              </a:rPr>
              <a:t>ОЖИДАЕМЫЙ</a:t>
            </a:r>
            <a:br>
              <a:rPr lang="ru-RU" sz="1350" b="1" noProof="0" dirty="0" smtClean="0">
                <a:solidFill>
                  <a:schemeClr val="bg1"/>
                </a:solidFill>
                <a:latin typeface="Cambria" panose="02040503050406030204" pitchFamily="18" charset="0"/>
                <a:ea typeface="+mj-ea"/>
                <a:cs typeface="+mj-cs"/>
              </a:rPr>
            </a:br>
            <a:r>
              <a:rPr lang="ru-RU" sz="1350" b="1" noProof="0" dirty="0" smtClean="0">
                <a:solidFill>
                  <a:schemeClr val="bg1"/>
                </a:solidFill>
                <a:latin typeface="Cambria" panose="02040503050406030204" pitchFamily="18" charset="0"/>
                <a:ea typeface="+mj-ea"/>
                <a:cs typeface="+mj-cs"/>
              </a:rPr>
              <a:t>РЕЗУЛЬТАТ</a:t>
            </a:r>
            <a:endParaRPr kumimoji="0" lang="ru-RU" sz="135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pic>
        <p:nvPicPr>
          <p:cNvPr id="87" name="Picture 8" descr="C:\Users\IvanovaES\Desktop\Growth_zpsfjzpcdbp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30000"/>
          </a:blip>
          <a:srcRect/>
          <a:stretch>
            <a:fillRect/>
          </a:stretch>
        </p:blipFill>
        <p:spPr bwMode="auto">
          <a:xfrm>
            <a:off x="7919475" y="2695402"/>
            <a:ext cx="672075" cy="504056"/>
          </a:xfrm>
          <a:prstGeom prst="rect">
            <a:avLst/>
          </a:prstGeom>
          <a:noFill/>
        </p:spPr>
      </p:pic>
      <p:cxnSp>
        <p:nvCxnSpPr>
          <p:cNvPr id="88" name="Прямая соединительная линия 87"/>
          <p:cNvCxnSpPr/>
          <p:nvPr/>
        </p:nvCxnSpPr>
        <p:spPr>
          <a:xfrm>
            <a:off x="1679509" y="1664743"/>
            <a:ext cx="0" cy="50400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7824192" y="1664744"/>
            <a:ext cx="0" cy="50400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Нашивка 93"/>
          <p:cNvSpPr/>
          <p:nvPr/>
        </p:nvSpPr>
        <p:spPr>
          <a:xfrm>
            <a:off x="6175883" y="3545706"/>
            <a:ext cx="256635" cy="299892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5" name="Нашивка 94"/>
          <p:cNvSpPr/>
          <p:nvPr/>
        </p:nvSpPr>
        <p:spPr>
          <a:xfrm>
            <a:off x="6384918" y="3542283"/>
            <a:ext cx="256635" cy="299892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7" name="Кольцо 106"/>
          <p:cNvSpPr/>
          <p:nvPr/>
        </p:nvSpPr>
        <p:spPr>
          <a:xfrm>
            <a:off x="191936" y="2986971"/>
            <a:ext cx="255226" cy="285272"/>
          </a:xfrm>
          <a:prstGeom prst="donut">
            <a:avLst/>
          </a:prstGeom>
          <a:solidFill>
            <a:srgbClr val="C00000"/>
          </a:solidFill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099" name="Picture 3" descr="C:\Users\IvanovaES\Desktop\book_checkmar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45" y="3220448"/>
            <a:ext cx="1152128" cy="864096"/>
          </a:xfrm>
          <a:prstGeom prst="rect">
            <a:avLst/>
          </a:prstGeom>
          <a:noFill/>
        </p:spPr>
      </p:pic>
      <p:pic>
        <p:nvPicPr>
          <p:cNvPr id="29" name="Рисунок 28"/>
          <p:cNvPicPr/>
          <p:nvPr/>
        </p:nvPicPr>
        <p:blipFill>
          <a:blip r:embed="rId6" cstate="print"/>
          <a:srcRect l="18927" t="9796" r="16247" b="4286"/>
          <a:stretch>
            <a:fillRect/>
          </a:stretch>
        </p:blipFill>
        <p:spPr bwMode="auto">
          <a:xfrm>
            <a:off x="1905453" y="4314825"/>
            <a:ext cx="3885747" cy="247116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6384918" y="5237929"/>
            <a:ext cx="56271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М</a:t>
            </a:r>
            <a:r>
              <a:rPr lang="ru-RU" sz="2000" b="1" dirty="0" smtClean="0"/>
              <a:t>етодический </a:t>
            </a:r>
            <a:r>
              <a:rPr lang="ru-RU" sz="2000" b="1" dirty="0"/>
              <a:t>инструментарий по установлению квалификационных требований </a:t>
            </a:r>
            <a:r>
              <a:rPr lang="ru-RU" sz="2000" b="1" dirty="0" smtClean="0"/>
              <a:t>для замещения </a:t>
            </a:r>
            <a:r>
              <a:rPr lang="ru-RU" sz="2000" b="1" dirty="0"/>
              <a:t>должностей государственной гражданской службы </a:t>
            </a:r>
            <a:r>
              <a:rPr lang="ru-RU" sz="2000" b="1" dirty="0" smtClean="0"/>
              <a:t>(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Версия 3.1</a:t>
            </a:r>
            <a:r>
              <a:rPr lang="ru-RU" sz="2000" b="1" dirty="0" smtClean="0"/>
              <a:t>)</a:t>
            </a:r>
            <a:endParaRPr lang="ru-RU" sz="2000" b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81201" y="2101957"/>
            <a:ext cx="10989365" cy="53823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indent="177800" algn="ctr"/>
            <a:r>
              <a:rPr lang="ru-RU" sz="1200" b="1" dirty="0" smtClean="0">
                <a:solidFill>
                  <a:schemeClr val="tx1"/>
                </a:solidFill>
              </a:rPr>
              <a:t>Пункт </a:t>
            </a:r>
            <a:r>
              <a:rPr lang="ru-RU" sz="1200" b="1" dirty="0">
                <a:solidFill>
                  <a:schemeClr val="tx1"/>
                </a:solidFill>
              </a:rPr>
              <a:t>6</a:t>
            </a:r>
            <a:r>
              <a:rPr lang="ru-RU" sz="1200" b="1" dirty="0" smtClean="0">
                <a:solidFill>
                  <a:schemeClr val="tx1"/>
                </a:solidFill>
              </a:rPr>
              <a:t> Плана мероприятий («дорожной карты») по реализации Основных направлений развития государственной гражданской службы Российской Федерации на 2016 – 2018 годы, утвержденного распоряжением Правительства Российской Федерации от 12 сентября 2016 г. № 1919-р</a:t>
            </a:r>
            <a:r>
              <a:rPr lang="ru-RU" sz="1200" b="1" dirty="0">
                <a:solidFill>
                  <a:schemeClr val="tx1"/>
                </a:solidFill>
              </a:rPr>
              <a:t>.</a:t>
            </a:r>
            <a:endParaRPr lang="ru-RU" sz="1200" b="1" dirty="0" smtClean="0">
              <a:solidFill>
                <a:schemeClr val="tx1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84322" y="4225172"/>
            <a:ext cx="1164572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Кольцо 29"/>
          <p:cNvSpPr/>
          <p:nvPr/>
        </p:nvSpPr>
        <p:spPr>
          <a:xfrm>
            <a:off x="77123" y="4734871"/>
            <a:ext cx="319706" cy="285272"/>
          </a:xfrm>
          <a:prstGeom prst="donut">
            <a:avLst/>
          </a:prstGeom>
          <a:solidFill>
            <a:srgbClr val="C00000"/>
          </a:solidFill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Кольцо 30"/>
          <p:cNvSpPr/>
          <p:nvPr/>
        </p:nvSpPr>
        <p:spPr>
          <a:xfrm>
            <a:off x="236976" y="996246"/>
            <a:ext cx="319706" cy="285272"/>
          </a:xfrm>
          <a:prstGeom prst="donut">
            <a:avLst/>
          </a:prstGeom>
          <a:solidFill>
            <a:srgbClr val="C00000"/>
          </a:solidFill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981200" y="723939"/>
            <a:ext cx="9689367" cy="1104861"/>
          </a:xfrm>
          <a:prstGeom prst="roundRect">
            <a:avLst>
              <a:gd name="adj" fmla="val 19719"/>
            </a:avLst>
          </a:prstGeom>
          <a:solidFill>
            <a:schemeClr val="bg1"/>
          </a:solidFill>
          <a:ln w="19050">
            <a:solidFill>
              <a:srgbClr val="00B0F0"/>
            </a:solidFill>
            <a:prstDash val="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indent="177800" algn="just"/>
            <a:r>
              <a:rPr lang="ru-RU" sz="1200" b="1" dirty="0" smtClean="0">
                <a:solidFill>
                  <a:schemeClr val="tx1"/>
                </a:solidFill>
              </a:rPr>
              <a:t>Абзац 11 подпункта «р» пункта 2 Указа </a:t>
            </a:r>
            <a:r>
              <a:rPr lang="ru-RU" sz="1200" b="1" dirty="0">
                <a:solidFill>
                  <a:schemeClr val="tx1"/>
                </a:solidFill>
              </a:rPr>
              <a:t>Президента Российской Федерации от 7 мая 2012 года № 601 </a:t>
            </a:r>
            <a:r>
              <a:rPr lang="ru-RU" sz="1200" b="1" dirty="0" smtClean="0">
                <a:solidFill>
                  <a:schemeClr val="tx1"/>
                </a:solidFill>
              </a:rPr>
              <a:t>«</a:t>
            </a:r>
            <a:r>
              <a:rPr lang="ru-RU" sz="1200" b="1" dirty="0">
                <a:solidFill>
                  <a:schemeClr val="tx1"/>
                </a:solidFill>
              </a:rPr>
              <a:t>Об основных направлениях совершенствования системы государственного управления</a:t>
            </a:r>
            <a:r>
              <a:rPr lang="ru-RU" sz="1200" b="1" dirty="0" smtClean="0">
                <a:solidFill>
                  <a:schemeClr val="tx1"/>
                </a:solidFill>
              </a:rPr>
              <a:t>»:</a:t>
            </a:r>
          </a:p>
          <a:p>
            <a:pPr indent="177800" algn="just"/>
            <a:r>
              <a:rPr lang="ru-RU" sz="1300" b="1" i="1" dirty="0">
                <a:solidFill>
                  <a:srgbClr val="C00000"/>
                </a:solidFill>
              </a:rPr>
              <a:t>введение на государственной гражданской службе системы профессионально-функциональных групп, предусмотрев классификацию должностей государственной гражданской службы с учетом особенностей деятельности </a:t>
            </a:r>
            <a:r>
              <a:rPr lang="ru-RU" sz="1300" b="1" i="1" dirty="0" smtClean="0">
                <a:solidFill>
                  <a:srgbClr val="C00000"/>
                </a:solidFill>
              </a:rPr>
              <a:t>государственных органов</a:t>
            </a:r>
            <a:r>
              <a:rPr lang="ru-RU" sz="1300" b="1" i="1" dirty="0">
                <a:solidFill>
                  <a:srgbClr val="C00000"/>
                </a:solidFill>
              </a:rPr>
              <a:t>, отражающих отраслевую структуру государственного </a:t>
            </a:r>
            <a:r>
              <a:rPr lang="ru-RU" sz="1300" b="1" i="1" dirty="0" smtClean="0">
                <a:solidFill>
                  <a:srgbClr val="C00000"/>
                </a:solidFill>
              </a:rPr>
              <a:t>управления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ru-RU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37" name="Picture 10" descr="index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8681" y="700106"/>
            <a:ext cx="105251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682" y="2906307"/>
            <a:ext cx="1512475" cy="840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6147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/>
          <p:nvPr/>
        </p:nvPicPr>
        <p:blipFill>
          <a:blip r:embed="rId3" cstate="print"/>
          <a:srcRect l="962" t="18519" r="68252" b="24216"/>
          <a:stretch>
            <a:fillRect/>
          </a:stretch>
        </p:blipFill>
        <p:spPr bwMode="auto">
          <a:xfrm>
            <a:off x="309067" y="1003200"/>
            <a:ext cx="5815508" cy="578279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3" name="Рисунок 22"/>
          <p:cNvPicPr/>
          <p:nvPr/>
        </p:nvPicPr>
        <p:blipFill>
          <a:blip r:embed="rId4" cstate="print"/>
          <a:srcRect l="1443" t="36943" r="68092" b="16239"/>
          <a:stretch>
            <a:fillRect/>
          </a:stretch>
        </p:blipFill>
        <p:spPr bwMode="auto">
          <a:xfrm>
            <a:off x="6350429" y="1251268"/>
            <a:ext cx="5602222" cy="486378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" name="Заголовок 1"/>
          <p:cNvSpPr txBox="1">
            <a:spLocks/>
          </p:cNvSpPr>
          <p:nvPr/>
        </p:nvSpPr>
        <p:spPr>
          <a:xfrm>
            <a:off x="309066" y="136824"/>
            <a:ext cx="11730533" cy="74900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ru-RU" sz="2400" b="1" dirty="0" smtClean="0">
                <a:latin typeface="Cambria" panose="02040503050406030204" pitchFamily="18" charset="0"/>
                <a:ea typeface="+mj-ea"/>
                <a:cs typeface="+mj-cs"/>
              </a:rPr>
              <a:t>ОБЛАСТИ ПРОФЕССИОНАЛЬНОЙ СЛУЖЕБНОЙ ДЕЯТЕЛЬНОСТИ ГРАЖДАНСКИХ СЛУЖАЩИХ – ТРЕБОВАНИЯ К ПРОФЕССИОНАЛЬНЫМ ЗНАНИЯМ И УМЕНИЯМ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05078" y="1003201"/>
            <a:ext cx="72000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Номер слайда 13"/>
          <p:cNvSpPr txBox="1">
            <a:spLocks/>
          </p:cNvSpPr>
          <p:nvPr/>
        </p:nvSpPr>
        <p:spPr>
          <a:xfrm>
            <a:off x="11568607" y="6309320"/>
            <a:ext cx="384044" cy="476672"/>
          </a:xfrm>
          <a:prstGeom prst="rect">
            <a:avLst/>
          </a:prstGeom>
        </p:spPr>
        <p:txBody>
          <a:bodyPr vert="horz" lIns="84900" tIns="42450" rIns="84900" bIns="42450" rtlCol="0" anchor="ctr"/>
          <a:lstStyle/>
          <a:p>
            <a:pPr algn="r">
              <a:defRPr/>
            </a:pPr>
            <a:fld id="{0F43F4AF-7D06-4FEB-900F-7B33DEC9A355}" type="slidenum">
              <a:rPr lang="ru-RU" sz="2800" smtClean="0">
                <a:latin typeface="Cambria" pitchFamily="18" charset="0"/>
              </a:rPr>
              <a:pPr algn="r">
                <a:defRPr/>
              </a:pPr>
              <a:t>3</a:t>
            </a:fld>
            <a:endParaRPr lang="ru-RU" sz="2800" dirty="0">
              <a:latin typeface="Cambria" pitchFamily="18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11568608" y="6381368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9813794" y="6334295"/>
            <a:ext cx="1754814" cy="454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9437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"/>
          <p:cNvSpPr txBox="1">
            <a:spLocks/>
          </p:cNvSpPr>
          <p:nvPr/>
        </p:nvSpPr>
        <p:spPr>
          <a:xfrm>
            <a:off x="309067" y="136824"/>
            <a:ext cx="10945216" cy="74900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ru-RU" sz="2400" b="1" dirty="0" smtClean="0">
                <a:latin typeface="Cambria" panose="02040503050406030204" pitchFamily="18" charset="0"/>
                <a:ea typeface="+mj-ea"/>
                <a:cs typeface="+mj-cs"/>
              </a:rPr>
              <a:t>ТИПОВЫЕ ДОЛЖНОСТНЫЕ ОБЯЗАННОСТИ ГРАЖДАНСКИХ СЛУЖАЩИХ – ТРЕБОВАНИЯ К ФУНКЦИОНАЛЬНЫМ ЗНАНИЯМ И УМЕНИЯМ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05078" y="898427"/>
            <a:ext cx="72000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Номер слайда 13"/>
          <p:cNvSpPr txBox="1">
            <a:spLocks/>
          </p:cNvSpPr>
          <p:nvPr/>
        </p:nvSpPr>
        <p:spPr>
          <a:xfrm>
            <a:off x="11568607" y="6309320"/>
            <a:ext cx="384044" cy="476672"/>
          </a:xfrm>
          <a:prstGeom prst="rect">
            <a:avLst/>
          </a:prstGeom>
        </p:spPr>
        <p:txBody>
          <a:bodyPr vert="horz" lIns="84900" tIns="42450" rIns="84900" bIns="42450" rtlCol="0" anchor="ctr"/>
          <a:lstStyle/>
          <a:p>
            <a:pPr algn="r">
              <a:defRPr/>
            </a:pPr>
            <a:fld id="{0F43F4AF-7D06-4FEB-900F-7B33DEC9A355}" type="slidenum">
              <a:rPr lang="ru-RU" sz="2800" smtClean="0">
                <a:latin typeface="Cambria" pitchFamily="18" charset="0"/>
              </a:rPr>
              <a:pPr algn="r">
                <a:defRPr/>
              </a:pPr>
              <a:t>4</a:t>
            </a:fld>
            <a:endParaRPr lang="ru-RU" sz="2800" dirty="0">
              <a:latin typeface="Cambria" pitchFamily="18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11568608" y="6381368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9813794" y="6334295"/>
            <a:ext cx="1754814" cy="454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787" t="34627" r="60214" b="12437"/>
          <a:stretch/>
        </p:blipFill>
        <p:spPr bwMode="auto">
          <a:xfrm>
            <a:off x="6893093" y="1110825"/>
            <a:ext cx="5288158" cy="5223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627" t="32454" r="54776" b="44859"/>
          <a:stretch/>
        </p:blipFill>
        <p:spPr bwMode="auto">
          <a:xfrm>
            <a:off x="202137" y="3731996"/>
            <a:ext cx="6265335" cy="2649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932" t="26088" r="45034" b="46818"/>
          <a:stretch/>
        </p:blipFill>
        <p:spPr bwMode="auto">
          <a:xfrm>
            <a:off x="0" y="1003201"/>
            <a:ext cx="6893093" cy="254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Стрелка вправо 12"/>
          <p:cNvSpPr/>
          <p:nvPr/>
        </p:nvSpPr>
        <p:spPr>
          <a:xfrm>
            <a:off x="5781673" y="2036664"/>
            <a:ext cx="1371599" cy="238125"/>
          </a:xfrm>
          <a:prstGeom prst="rightArrow">
            <a:avLst>
              <a:gd name="adj1" fmla="val 58000"/>
              <a:gd name="adj2" fmla="val 50000"/>
            </a:avLst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6200000" flipH="1">
            <a:off x="-355913" y="3625767"/>
            <a:ext cx="1578141" cy="238125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59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3"/>
          <p:cNvSpPr txBox="1">
            <a:spLocks/>
          </p:cNvSpPr>
          <p:nvPr/>
        </p:nvSpPr>
        <p:spPr>
          <a:xfrm>
            <a:off x="11568607" y="6309320"/>
            <a:ext cx="384044" cy="476672"/>
          </a:xfrm>
          <a:prstGeom prst="rect">
            <a:avLst/>
          </a:prstGeom>
        </p:spPr>
        <p:txBody>
          <a:bodyPr vert="horz" lIns="84900" tIns="42450" rIns="84900" bIns="42450" rtlCol="0" anchor="ctr"/>
          <a:lstStyle/>
          <a:p>
            <a:pPr algn="r">
              <a:defRPr/>
            </a:pPr>
            <a:fld id="{0F43F4AF-7D06-4FEB-900F-7B33DEC9A355}" type="slidenum">
              <a:rPr lang="ru-RU" sz="2800" smtClean="0">
                <a:latin typeface="Cambria" pitchFamily="18" charset="0"/>
              </a:rPr>
              <a:pPr algn="r">
                <a:defRPr/>
              </a:pPr>
              <a:t>5</a:t>
            </a:fld>
            <a:endParaRPr lang="ru-RU" sz="2800" dirty="0">
              <a:latin typeface="Cambria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1568608" y="6381368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9677400" y="6357878"/>
            <a:ext cx="1754814" cy="454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910" t="19900" r="22761" b="18806"/>
          <a:stretch/>
        </p:blipFill>
        <p:spPr bwMode="auto">
          <a:xfrm>
            <a:off x="653253" y="118029"/>
            <a:ext cx="10777823" cy="6263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7831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47650"/>
            <a:ext cx="1219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Cambria" panose="02040503050406030204" pitchFamily="18" charset="0"/>
              </a:rPr>
              <a:t>ОБЛАСТЬ И ВИДЫ ПРОФЕССИОНАЛЬНОЙ СЛУЖЕБНОЙ </a:t>
            </a:r>
          </a:p>
          <a:p>
            <a:r>
              <a:rPr lang="ru-RU" sz="2000" b="1" dirty="0" smtClean="0">
                <a:latin typeface="Cambria" panose="02040503050406030204" pitchFamily="18" charset="0"/>
              </a:rPr>
              <a:t>ДЕЯТЕЛЬНОСТИ ГРАЖДАНСКИХ СЛУЖАЩИХ </a:t>
            </a:r>
            <a:r>
              <a:rPr lang="ru-RU" sz="2000" b="1" u="sng" dirty="0" smtClean="0">
                <a:solidFill>
                  <a:srgbClr val="FF0000"/>
                </a:solidFill>
                <a:latin typeface="Cambria" panose="02040503050406030204" pitchFamily="18" charset="0"/>
              </a:rPr>
              <a:t>ЦИК РОССИИ</a:t>
            </a:r>
            <a:endParaRPr lang="ru-RU" sz="2000" u="sng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13355068"/>
              </p:ext>
            </p:extLst>
          </p:nvPr>
        </p:nvGraphicFramePr>
        <p:xfrm>
          <a:off x="390525" y="1781175"/>
          <a:ext cx="5486400" cy="600075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998409"/>
                <a:gridCol w="4487991"/>
              </a:tblGrid>
              <a:tr h="6000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деятельности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П.1.1. Организация и проведение выборов, референдума</a:t>
                      </a:r>
                    </a:p>
                    <a:p>
                      <a:pPr algn="just" fontAlgn="ctr"/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13355068"/>
              </p:ext>
            </p:extLst>
          </p:nvPr>
        </p:nvGraphicFramePr>
        <p:xfrm>
          <a:off x="409575" y="2505076"/>
          <a:ext cx="5448300" cy="121666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991475"/>
                <a:gridCol w="4456825"/>
              </a:tblGrid>
              <a:tr h="12166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деятельности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П.1.2. Реализация защиты избирательных прав и права на участие в референдуме граждан </a:t>
                      </a:r>
                    </a:p>
                    <a:p>
                      <a:pPr algn="just" fontAlgn="ctr"/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13355068"/>
              </p:ext>
            </p:extLst>
          </p:nvPr>
        </p:nvGraphicFramePr>
        <p:xfrm>
          <a:off x="428624" y="3810000"/>
          <a:ext cx="5400675" cy="695325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982809"/>
                <a:gridCol w="4417866"/>
              </a:tblGrid>
              <a:tr h="6000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деятельности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П.1.3. Взаимодействие с политическими партиями, общественными объединениями и контроль за их финансовой отчетностью</a:t>
                      </a:r>
                    </a:p>
                    <a:p>
                      <a:pPr algn="just" fontAlgn="ctr"/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13355068"/>
              </p:ext>
            </p:extLst>
          </p:nvPr>
        </p:nvGraphicFramePr>
        <p:xfrm>
          <a:off x="457200" y="4648200"/>
          <a:ext cx="5362575" cy="695325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975875"/>
                <a:gridCol w="4386700"/>
              </a:tblGrid>
              <a:tr h="6286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деятельности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П.1.4.</a:t>
                      </a:r>
                      <a:r>
                        <a:rPr lang="ru-RU" sz="1100" b="1" u="none" strike="noStrik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Обеспечение гарантий равенства парламентских партий при освещении их деятельности государственными общедоступными телеканалами и радиоканалами</a:t>
                      </a:r>
                      <a:endParaRPr lang="ru-RU" sz="1100" b="1" u="none" strike="noStrik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 fontAlgn="ctr"/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309068" y="990601"/>
            <a:ext cx="8153399" cy="695324"/>
          </a:xfrm>
          <a:prstGeom prst="roundRect">
            <a:avLst/>
          </a:prstGeom>
          <a:noFill/>
          <a:ln w="444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4800" y="1095375"/>
            <a:ext cx="80867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П.1. Обеспечение избирательных прав и права на участие в референдуме граждан Российской Федерации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2" cstate="print"/>
          <a:srcRect l="18386" t="30184" r="21228" b="4913"/>
          <a:stretch>
            <a:fillRect/>
          </a:stretch>
        </p:blipFill>
        <p:spPr bwMode="auto">
          <a:xfrm>
            <a:off x="6096000" y="3067050"/>
            <a:ext cx="5925312" cy="35329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7038975" y="1904591"/>
            <a:ext cx="4391025" cy="504825"/>
          </a:xfrm>
          <a:prstGeom prst="roundRect">
            <a:avLst/>
          </a:prstGeom>
          <a:ln w="444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Функциональные обязанности, соответствующие им знания и умения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9315450" y="2447925"/>
            <a:ext cx="19050" cy="1914525"/>
          </a:xfrm>
          <a:prstGeom prst="straightConnector1">
            <a:avLst/>
          </a:prstGeom>
          <a:ln w="28575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5781675" y="2095500"/>
            <a:ext cx="1638300" cy="0"/>
          </a:xfrm>
          <a:prstGeom prst="straightConnector1">
            <a:avLst/>
          </a:prstGeom>
          <a:ln w="28575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3" name="Прямая со стрелкой 92"/>
          <p:cNvCxnSpPr/>
          <p:nvPr/>
        </p:nvCxnSpPr>
        <p:spPr>
          <a:xfrm>
            <a:off x="2381250" y="6206343"/>
            <a:ext cx="504824" cy="4761"/>
          </a:xfrm>
          <a:prstGeom prst="straightConnector1">
            <a:avLst/>
          </a:prstGeom>
          <a:ln w="190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/>
          <p:nvPr/>
        </p:nvCxnSpPr>
        <p:spPr>
          <a:xfrm>
            <a:off x="2233612" y="3724275"/>
            <a:ext cx="523875" cy="0"/>
          </a:xfrm>
          <a:prstGeom prst="straightConnector1">
            <a:avLst/>
          </a:prstGeom>
          <a:ln w="190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>
            <a:off x="2209800" y="2338386"/>
            <a:ext cx="542925" cy="9525"/>
          </a:xfrm>
          <a:prstGeom prst="straightConnector1">
            <a:avLst/>
          </a:prstGeom>
          <a:ln w="190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1"/>
          <p:cNvSpPr txBox="1">
            <a:spLocks/>
          </p:cNvSpPr>
          <p:nvPr/>
        </p:nvSpPr>
        <p:spPr>
          <a:xfrm>
            <a:off x="309067" y="136823"/>
            <a:ext cx="11549558" cy="99665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ru-RU" sz="2000" b="1" dirty="0" smtClean="0">
                <a:latin typeface="Cambria" panose="02040503050406030204" pitchFamily="18" charset="0"/>
                <a:ea typeface="+mj-ea"/>
                <a:cs typeface="+mj-cs"/>
              </a:rPr>
              <a:t>ОБЛАСТЬ И ВИДЫ ПРОФЕССИОНАЛЬНОЙ СЛУЖЕБНОЙ ДЕЯТЕЛЬНОСТИ ГРАЖДАНСКИХ СЛУЖАЩИХ, КОТОРЫЕ ОСУЩЕСТВЛЯЮТ ИСПОЛНИТЕЛЬНО-РАСПОРЯДИТЕЛЬНЫЕ И</a:t>
            </a:r>
            <a:r>
              <a:rPr lang="ru-RU" sz="2000" b="1" u="sng" dirty="0" smtClean="0">
                <a:latin typeface="Cambria" panose="02040503050406030204" pitchFamily="18" charset="0"/>
                <a:ea typeface="+mj-ea"/>
                <a:cs typeface="+mj-cs"/>
              </a:rPr>
              <a:t> </a:t>
            </a:r>
            <a:r>
              <a:rPr lang="ru-RU" sz="2000" b="1" u="sng" dirty="0" smtClean="0">
                <a:solidFill>
                  <a:srgbClr val="FF0000"/>
                </a:solidFill>
                <a:latin typeface="Cambria" panose="02040503050406030204" pitchFamily="18" charset="0"/>
                <a:ea typeface="+mj-ea"/>
                <a:cs typeface="+mj-cs"/>
              </a:rPr>
              <a:t>ОБЕСПЕЧИВАЮЩИЕ ФУНКЦИИ</a:t>
            </a:r>
          </a:p>
          <a:p>
            <a:pPr algn="just">
              <a:spcBef>
                <a:spcPct val="0"/>
              </a:spcBef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00425" y="1028700"/>
            <a:ext cx="4686299" cy="466725"/>
          </a:xfrm>
          <a:prstGeom prst="roundRect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3375" y="3257550"/>
            <a:ext cx="2047875" cy="8001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Документационное обеспечение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6" y="1581149"/>
            <a:ext cx="2000249" cy="15144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Защита государственной тайны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658225" y="1057276"/>
            <a:ext cx="3419475" cy="457199"/>
          </a:xfrm>
          <a:prstGeom prst="roundRect">
            <a:avLst/>
          </a:prstGeom>
          <a:ln w="444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Функциональные обязанности 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905875" y="1695450"/>
            <a:ext cx="3076576" cy="4038600"/>
          </a:xfrm>
          <a:prstGeom prst="roundRect">
            <a:avLst>
              <a:gd name="adj" fmla="val 1100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исполнительно-распорядительных и обеспечивающих функций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9813794" y="6334295"/>
            <a:ext cx="1754814" cy="454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Номер слайда 13"/>
          <p:cNvSpPr txBox="1">
            <a:spLocks/>
          </p:cNvSpPr>
          <p:nvPr/>
        </p:nvSpPr>
        <p:spPr>
          <a:xfrm>
            <a:off x="11568607" y="6309320"/>
            <a:ext cx="384044" cy="476672"/>
          </a:xfrm>
          <a:prstGeom prst="rect">
            <a:avLst/>
          </a:prstGeom>
        </p:spPr>
        <p:txBody>
          <a:bodyPr vert="horz" lIns="84900" tIns="42450" rIns="84900" bIns="42450" rtlCol="0" anchor="ctr"/>
          <a:lstStyle/>
          <a:p>
            <a:pPr algn="r">
              <a:defRPr/>
            </a:pPr>
            <a:fld id="{0F43F4AF-7D06-4FEB-900F-7B33DEC9A355}" type="slidenum">
              <a:rPr lang="ru-RU" sz="1400" smtClean="0">
                <a:latin typeface="Cambria" pitchFamily="18" charset="0"/>
              </a:rPr>
              <a:pPr algn="r">
                <a:defRPr/>
              </a:pPr>
              <a:t>7</a:t>
            </a:fld>
            <a:endParaRPr lang="ru-RU" sz="1400" dirty="0">
              <a:latin typeface="Cambria" pitchFamily="18" charset="0"/>
            </a:endParaRPr>
          </a:p>
        </p:txBody>
      </p:sp>
      <p:cxnSp>
        <p:nvCxnSpPr>
          <p:cNvPr id="33" name="Прямая со стрелкой 32"/>
          <p:cNvCxnSpPr>
            <a:endCxn id="9" idx="3"/>
          </p:cNvCxnSpPr>
          <p:nvPr/>
        </p:nvCxnSpPr>
        <p:spPr>
          <a:xfrm>
            <a:off x="4124325" y="4767263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495675" y="1087845"/>
            <a:ext cx="4257675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 bmk="_Toc478998118">
                <a:latin typeface="Times New Roman" pitchFamily="18" charset="0"/>
                <a:cs typeface="Times New Roman" pitchFamily="18" charset="0"/>
              </a:rPr>
              <a:t>Профессиональные области и виды деятельности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9" name="Таблица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12408829"/>
              </p:ext>
            </p:extLst>
          </p:nvPr>
        </p:nvGraphicFramePr>
        <p:xfrm>
          <a:off x="2857500" y="1581150"/>
          <a:ext cx="5505450" cy="360045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548406"/>
                <a:gridCol w="3957044"/>
              </a:tblGrid>
              <a:tr h="318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Область деятельности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П.3. Обеспечение национальной  безопасности и укрепление государственной границы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0" name="Таблица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8717965"/>
              </p:ext>
            </p:extLst>
          </p:nvPr>
        </p:nvGraphicFramePr>
        <p:xfrm>
          <a:off x="3400424" y="2085975"/>
          <a:ext cx="5019675" cy="83820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019176"/>
                <a:gridCol w="4000499"/>
              </a:tblGrid>
              <a:tr h="8382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деятельности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П.3.8.</a:t>
                      </a:r>
                      <a:r>
                        <a:rPr lang="ru-RU" sz="1100" b="1" u="none" strike="noStrik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Организация межведомственной координации и взаимодействия (организационное обеспечение и разработка нормативных документов по защите государственной тайны)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7" name="Скругленный прямоугольник 36"/>
          <p:cNvSpPr/>
          <p:nvPr/>
        </p:nvSpPr>
        <p:spPr>
          <a:xfrm>
            <a:off x="371475" y="4286252"/>
            <a:ext cx="2009775" cy="98107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90524" y="4162425"/>
            <a:ext cx="19907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Информационное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обеспечение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33374" y="5734051"/>
            <a:ext cx="2047876" cy="954106"/>
          </a:xfrm>
          <a:prstGeom prst="roundRect">
            <a:avLst>
              <a:gd name="adj" fmla="val 25596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6199" y="5734049"/>
            <a:ext cx="249078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Ведение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бухгалтерского учета и финансовой отчетности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2" name="Таблица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19588736"/>
              </p:ext>
            </p:extLst>
          </p:nvPr>
        </p:nvGraphicFramePr>
        <p:xfrm>
          <a:off x="2876551" y="3114676"/>
          <a:ext cx="5543550" cy="344805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559121"/>
                <a:gridCol w="3984429"/>
              </a:tblGrid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Область деятельности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П.32. Управление в сфере архивного дела и делопроизводства 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8" name="Таблица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13355068"/>
              </p:ext>
            </p:extLst>
          </p:nvPr>
        </p:nvGraphicFramePr>
        <p:xfrm>
          <a:off x="3457575" y="3600450"/>
          <a:ext cx="4953000" cy="45720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986731"/>
                <a:gridCol w="3966269"/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деятельности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П.32.3. Комплектование и документационное обеспечение управления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1" name="Таблица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09649478"/>
              </p:ext>
            </p:extLst>
          </p:nvPr>
        </p:nvGraphicFramePr>
        <p:xfrm>
          <a:off x="2876550" y="4162425"/>
          <a:ext cx="5581649" cy="720091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571975"/>
                <a:gridCol w="4009674"/>
              </a:tblGrid>
              <a:tr h="72009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Область деятельности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П.16. Управление в сфере информационных технологий, связи, массовых коммуникаций и средств массовой информации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2" name="Таблица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07808834"/>
              </p:ext>
            </p:extLst>
          </p:nvPr>
        </p:nvGraphicFramePr>
        <p:xfrm>
          <a:off x="3486150" y="5010150"/>
          <a:ext cx="4953000" cy="695325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020318"/>
                <a:gridCol w="3932682"/>
              </a:tblGrid>
              <a:tr h="6953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 деятельности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</a:t>
                      </a:r>
                      <a:r>
                        <a:rPr lang="ru-RU" sz="1100" b="1" i="0" u="none" strike="noStrik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16.1. </a:t>
                      </a:r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Регулирование в области информационных технологий; </a:t>
                      </a:r>
                    </a:p>
                    <a:p>
                      <a:pPr algn="just" fontAlgn="ctr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</a:t>
                      </a:r>
                      <a:r>
                        <a:rPr lang="ru-RU" sz="1100" b="1" i="0" u="none" strike="noStrik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16.2. Регулирование в сфере обеспечения информационной и сетевой безопасности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2" name="Таблица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52568493"/>
              </p:ext>
            </p:extLst>
          </p:nvPr>
        </p:nvGraphicFramePr>
        <p:xfrm>
          <a:off x="2886074" y="5876926"/>
          <a:ext cx="5534025" cy="344805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632831"/>
                <a:gridCol w="3901194"/>
              </a:tblGrid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Область деятельности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П.22. Регулирование финансовой деятельности и финансовых рынков 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4" name="Прямая со стрелкой 83"/>
          <p:cNvCxnSpPr>
            <a:stCxn id="37" idx="3"/>
          </p:cNvCxnSpPr>
          <p:nvPr/>
        </p:nvCxnSpPr>
        <p:spPr>
          <a:xfrm>
            <a:off x="2381250" y="4776789"/>
            <a:ext cx="371475" cy="4761"/>
          </a:xfrm>
          <a:prstGeom prst="straightConnector1">
            <a:avLst/>
          </a:prstGeom>
          <a:ln w="190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4" name="Таблица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39430392"/>
              </p:ext>
            </p:extLst>
          </p:nvPr>
        </p:nvGraphicFramePr>
        <p:xfrm>
          <a:off x="3495675" y="6363797"/>
          <a:ext cx="4895850" cy="45720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985022"/>
                <a:gridCol w="3910828"/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деятельности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 22.3. Комплектование и документационное обеспечение управления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8" name="Прямая со стрелкой 127"/>
          <p:cNvCxnSpPr/>
          <p:nvPr/>
        </p:nvCxnSpPr>
        <p:spPr>
          <a:xfrm flipH="1" flipV="1">
            <a:off x="8658225" y="4914900"/>
            <a:ext cx="371476" cy="9525"/>
          </a:xfrm>
          <a:prstGeom prst="straightConnector1">
            <a:avLst/>
          </a:prstGeom>
          <a:ln w="190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Прямая со стрелкой 125"/>
          <p:cNvCxnSpPr/>
          <p:nvPr/>
        </p:nvCxnSpPr>
        <p:spPr>
          <a:xfrm flipH="1">
            <a:off x="8610600" y="3143251"/>
            <a:ext cx="419101" cy="9524"/>
          </a:xfrm>
          <a:prstGeom prst="straightConnector1">
            <a:avLst/>
          </a:prstGeom>
          <a:ln w="190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 стрелкой 109"/>
          <p:cNvCxnSpPr/>
          <p:nvPr/>
        </p:nvCxnSpPr>
        <p:spPr>
          <a:xfrm flipH="1">
            <a:off x="8629650" y="2076450"/>
            <a:ext cx="390526" cy="0"/>
          </a:xfrm>
          <a:prstGeom prst="straightConnector1">
            <a:avLst/>
          </a:prstGeom>
          <a:ln w="190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stCxn id="47" idx="3"/>
          </p:cNvCxnSpPr>
          <p:nvPr/>
        </p:nvCxnSpPr>
        <p:spPr>
          <a:xfrm>
            <a:off x="4048125" y="3181350"/>
            <a:ext cx="323850" cy="0"/>
          </a:xfrm>
          <a:prstGeom prst="straightConnector1">
            <a:avLst/>
          </a:prstGeom>
          <a:ln w="190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stCxn id="46" idx="3"/>
          </p:cNvCxnSpPr>
          <p:nvPr/>
        </p:nvCxnSpPr>
        <p:spPr>
          <a:xfrm flipV="1">
            <a:off x="4010025" y="2062163"/>
            <a:ext cx="323850" cy="9525"/>
          </a:xfrm>
          <a:prstGeom prst="straightConnector1">
            <a:avLst/>
          </a:prstGeom>
          <a:ln w="190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46" idx="1"/>
          </p:cNvCxnSpPr>
          <p:nvPr/>
        </p:nvCxnSpPr>
        <p:spPr>
          <a:xfrm flipV="1">
            <a:off x="1628775" y="2071688"/>
            <a:ext cx="447675" cy="4762"/>
          </a:xfrm>
          <a:prstGeom prst="straightConnector1">
            <a:avLst/>
          </a:prstGeom>
          <a:ln w="190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1"/>
          <p:cNvSpPr txBox="1">
            <a:spLocks/>
          </p:cNvSpPr>
          <p:nvPr/>
        </p:nvSpPr>
        <p:spPr>
          <a:xfrm>
            <a:off x="309067" y="136823"/>
            <a:ext cx="11549558" cy="99665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ru-RU" sz="2000" b="1" dirty="0" smtClean="0">
                <a:latin typeface="Cambria" panose="02040503050406030204" pitchFamily="18" charset="0"/>
                <a:ea typeface="+mj-ea"/>
                <a:cs typeface="+mj-cs"/>
              </a:rPr>
              <a:t>ОБЛАСТЬ И ВИДЫ ПРОФЕССИОНАЛЬНОЙ СЛУЖЕБНОЙ ДЕЯТЕЛЬНОСТИ ГРАЖДАНСКИХ СЛУЖАЩИХ, КОТОРЫЕ ОСУЩЕСТВЛЯЮТ ИСПОЛНИТЕЛЬНО-РАСПОРЯДИТЕЛЬНЫЕ И</a:t>
            </a:r>
            <a:r>
              <a:rPr lang="ru-RU" sz="2000" b="1" u="sng" dirty="0" smtClean="0">
                <a:latin typeface="Cambria" panose="02040503050406030204" pitchFamily="18" charset="0"/>
                <a:ea typeface="+mj-ea"/>
                <a:cs typeface="+mj-cs"/>
              </a:rPr>
              <a:t> </a:t>
            </a:r>
            <a:r>
              <a:rPr lang="ru-RU" sz="2000" b="1" u="sng" dirty="0" smtClean="0">
                <a:solidFill>
                  <a:srgbClr val="FF0000"/>
                </a:solidFill>
                <a:latin typeface="Cambria" panose="02040503050406030204" pitchFamily="18" charset="0"/>
                <a:ea typeface="+mj-ea"/>
                <a:cs typeface="+mj-cs"/>
              </a:rPr>
              <a:t>ОБЕСПЕЧИВАЮЩИЕ ФУНКЦИИ</a:t>
            </a:r>
          </a:p>
          <a:p>
            <a:pPr algn="just">
              <a:spcBef>
                <a:spcPct val="0"/>
              </a:spcBef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300" y="1533524"/>
            <a:ext cx="1543049" cy="19907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Юридическое сопровождение деятельности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3825" y="3800476"/>
            <a:ext cx="3990975" cy="5143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Административно-хозяйственное и материально-техническое обеспечение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75" y="4543425"/>
            <a:ext cx="4010025" cy="6381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Взаимодействие со средствами массовой информации и связи с общественностью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658225" y="1057276"/>
            <a:ext cx="3419475" cy="457199"/>
          </a:xfrm>
          <a:prstGeom prst="roundRect">
            <a:avLst/>
          </a:prstGeom>
          <a:ln w="444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Функциональные обязанности 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905875" y="1581150"/>
            <a:ext cx="3076576" cy="1133475"/>
          </a:xfrm>
          <a:prstGeom prst="roundRect">
            <a:avLst>
              <a:gd name="adj" fmla="val 1100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исполнительно-распорядительных и обеспечивающих функций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9813794" y="6334295"/>
            <a:ext cx="1754814" cy="454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Номер слайда 13"/>
          <p:cNvSpPr txBox="1">
            <a:spLocks/>
          </p:cNvSpPr>
          <p:nvPr/>
        </p:nvSpPr>
        <p:spPr>
          <a:xfrm>
            <a:off x="11568607" y="6309320"/>
            <a:ext cx="384044" cy="476672"/>
          </a:xfrm>
          <a:prstGeom prst="rect">
            <a:avLst/>
          </a:prstGeom>
        </p:spPr>
        <p:txBody>
          <a:bodyPr vert="horz" lIns="84900" tIns="42450" rIns="84900" bIns="42450" rtlCol="0" anchor="ctr"/>
          <a:lstStyle/>
          <a:p>
            <a:pPr algn="r">
              <a:defRPr/>
            </a:pPr>
            <a:fld id="{0F43F4AF-7D06-4FEB-900F-7B33DEC9A355}" type="slidenum">
              <a:rPr lang="ru-RU" sz="1400" smtClean="0">
                <a:latin typeface="Cambria" pitchFamily="18" charset="0"/>
              </a:rPr>
              <a:pPr algn="r">
                <a:defRPr/>
              </a:pPr>
              <a:t>8</a:t>
            </a:fld>
            <a:endParaRPr lang="ru-RU" sz="1400" dirty="0">
              <a:latin typeface="Cambria" pitchFamily="18" charset="0"/>
            </a:endParaRPr>
          </a:p>
        </p:txBody>
      </p:sp>
      <p:cxnSp>
        <p:nvCxnSpPr>
          <p:cNvPr id="33" name="Прямая со стрелкой 32"/>
          <p:cNvCxnSpPr>
            <a:stCxn id="9" idx="3"/>
            <a:endCxn id="9" idx="3"/>
          </p:cNvCxnSpPr>
          <p:nvPr/>
        </p:nvCxnSpPr>
        <p:spPr>
          <a:xfrm>
            <a:off x="4152900" y="4862513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Скругленный прямоугольник 45"/>
          <p:cNvSpPr/>
          <p:nvPr/>
        </p:nvSpPr>
        <p:spPr>
          <a:xfrm>
            <a:off x="2076450" y="1628775"/>
            <a:ext cx="1933575" cy="8858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Юрист, представляющий интересы госоргана в судах, осуществляющий правовую экспертизу и т.д. в сфере юстиции 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2085975" y="2771775"/>
            <a:ext cx="1962150" cy="8191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Юрист, осуществляющий подготовку НПА, отзывов, мет. материалов в сфере деятельности госоргана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8" name="Прямая со стрелкой 57"/>
          <p:cNvCxnSpPr/>
          <p:nvPr/>
        </p:nvCxnSpPr>
        <p:spPr>
          <a:xfrm flipV="1">
            <a:off x="1666875" y="3100388"/>
            <a:ext cx="447675" cy="4762"/>
          </a:xfrm>
          <a:prstGeom prst="straightConnector1">
            <a:avLst/>
          </a:prstGeom>
          <a:ln w="190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9" name="Таблица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78410929"/>
              </p:ext>
            </p:extLst>
          </p:nvPr>
        </p:nvGraphicFramePr>
        <p:xfrm>
          <a:off x="4333875" y="1638301"/>
          <a:ext cx="4238625" cy="344805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149788"/>
                <a:gridCol w="3088837"/>
              </a:tblGrid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Область деятельности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П.7. Управление </a:t>
                      </a:r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сфере юстиции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0" name="Таблица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40487942"/>
              </p:ext>
            </p:extLst>
          </p:nvPr>
        </p:nvGraphicFramePr>
        <p:xfrm>
          <a:off x="4343400" y="2095500"/>
          <a:ext cx="4238625" cy="558165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143000"/>
                <a:gridCol w="3095625"/>
              </a:tblGrid>
              <a:tr h="5334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деятельности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u="none" strike="noStrike" dirty="0" smtClean="0"/>
                        <a:t> </a:t>
                      </a:r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П.7.5. Деятельность </a:t>
                      </a:r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сфере уголовного, </a:t>
                      </a:r>
                      <a:r>
                        <a:rPr lang="ru-RU" sz="1200" b="1" u="sng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административного</a:t>
                      </a:r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 процессуального законодательства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4" name="Таблица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08898567"/>
              </p:ext>
            </p:extLst>
          </p:nvPr>
        </p:nvGraphicFramePr>
        <p:xfrm>
          <a:off x="4371975" y="2914651"/>
          <a:ext cx="4229100" cy="533399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4229100"/>
              </a:tblGrid>
              <a:tr h="5333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Область деятельности государственного</a:t>
                      </a:r>
                      <a:r>
                        <a:rPr lang="ru-RU" sz="1200" b="1" u="none" strike="noStrik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органа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5" name="Таблица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11374113"/>
              </p:ext>
            </p:extLst>
          </p:nvPr>
        </p:nvGraphicFramePr>
        <p:xfrm>
          <a:off x="4400550" y="3790951"/>
          <a:ext cx="4238625" cy="2752725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4238625"/>
              </a:tblGrid>
              <a:tr h="22478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sng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Область деятельности государственного</a:t>
                      </a:r>
                      <a:r>
                        <a:rPr lang="ru-RU" sz="1200" b="1" u="sng" strike="noStrik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органа</a:t>
                      </a:r>
                      <a:endParaRPr lang="en-US" sz="1200" b="1" u="sng" strike="noStrik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61950" indent="85725" algn="l" fontAlgn="ctr"/>
                      <a:r>
                        <a:rPr lang="ru-RU" sz="1200" b="1" u="sng" strike="noStrik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Виды деятельности: </a:t>
                      </a:r>
                    </a:p>
                    <a:p>
                      <a:pPr marL="361950" indent="85725" algn="l" fontAlgn="ctr"/>
                      <a:r>
                        <a:rPr lang="ru-RU" sz="1200" b="1" i="0" u="sng" strike="noStrik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Для СМИ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те виды, по которым осуществляется взаимодействие;</a:t>
                      </a:r>
                    </a:p>
                    <a:p>
                      <a:pPr marL="361950" indent="85725" algn="l" fontAlgn="ctr"/>
                      <a:r>
                        <a:rPr lang="ru-RU" sz="1200" b="1" i="0" u="sng" strike="noStrik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закупкам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те виды, по которым осуществляются закупки товаров и услуг. ВАЖНО! Если структурное подразделение </a:t>
                      </a:r>
                      <a:r>
                        <a:rPr lang="ru-RU" sz="1200" b="1" i="0" u="sng" strike="noStrik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 осуществляет 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закупки товаров, заключение контрактов, а контролирует госорганы субъекта РФ о проведении закупок, то область: «П. 25. Регулирование экономики, регионального развития, деятельности хозяйствующих субъектов и предпринимательства» и вид деятельности: «П.25.17. Регулирование контрактной системы»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3" name="Прямая со стрелкой 82"/>
          <p:cNvCxnSpPr/>
          <p:nvPr/>
        </p:nvCxnSpPr>
        <p:spPr>
          <a:xfrm flipV="1">
            <a:off x="4124325" y="4076700"/>
            <a:ext cx="323850" cy="1"/>
          </a:xfrm>
          <a:prstGeom prst="straightConnector1">
            <a:avLst/>
          </a:prstGeom>
          <a:ln w="190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>
            <a:off x="4133850" y="4810125"/>
            <a:ext cx="295275" cy="0"/>
          </a:xfrm>
          <a:prstGeom prst="straightConnector1">
            <a:avLst/>
          </a:prstGeom>
          <a:ln w="190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Скругленный прямоугольник 81"/>
          <p:cNvSpPr/>
          <p:nvPr/>
        </p:nvSpPr>
        <p:spPr>
          <a:xfrm>
            <a:off x="142876" y="5343525"/>
            <a:ext cx="4029074" cy="800100"/>
          </a:xfrm>
          <a:prstGeom prst="roundRect">
            <a:avLst>
              <a:gd name="adj" fmla="val 22619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закупок товаров и заключение государственных контрактов на поставки товаров, оказание услуг…………….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4" name="Прямая со стрелкой 83"/>
          <p:cNvCxnSpPr>
            <a:stCxn id="82" idx="3"/>
          </p:cNvCxnSpPr>
          <p:nvPr/>
        </p:nvCxnSpPr>
        <p:spPr>
          <a:xfrm>
            <a:off x="4171950" y="5743575"/>
            <a:ext cx="257175" cy="9525"/>
          </a:xfrm>
          <a:prstGeom prst="straightConnector1">
            <a:avLst/>
          </a:prstGeom>
          <a:ln w="1905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Скругленный прямоугольник 107"/>
          <p:cNvSpPr/>
          <p:nvPr/>
        </p:nvSpPr>
        <p:spPr>
          <a:xfrm>
            <a:off x="8934451" y="2886075"/>
            <a:ext cx="3057524" cy="590550"/>
          </a:xfrm>
          <a:prstGeom prst="roundRect">
            <a:avLst>
              <a:gd name="adj" fmla="val 1100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Нормативно-правовое регулирование и разработка государственной политики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Скругленный прямоугольник 108"/>
          <p:cNvSpPr/>
          <p:nvPr/>
        </p:nvSpPr>
        <p:spPr>
          <a:xfrm>
            <a:off x="8896350" y="3790950"/>
            <a:ext cx="3162300" cy="2428875"/>
          </a:xfrm>
          <a:prstGeom prst="roundRect">
            <a:avLst>
              <a:gd name="adj" fmla="val 1100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исполнительно-распорядительных и обеспечивающих функций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195763" y="1057276"/>
            <a:ext cx="4329112" cy="438149"/>
          </a:xfrm>
          <a:prstGeom prst="roundRect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76725" y="1127940"/>
            <a:ext cx="4248150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 bmk="_Toc478998118">
                <a:latin typeface="Times New Roman" pitchFamily="18" charset="0"/>
                <a:cs typeface="Times New Roman" pitchFamily="18" charset="0"/>
              </a:rPr>
              <a:t>Профессиональные области и виды деятельности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1" name="Прямая со стрелкой 90"/>
          <p:cNvCxnSpPr/>
          <p:nvPr/>
        </p:nvCxnSpPr>
        <p:spPr>
          <a:xfrm flipH="1">
            <a:off x="3408203" y="1484785"/>
            <a:ext cx="4512000" cy="1864043"/>
          </a:xfrm>
          <a:prstGeom prst="straightConnector1">
            <a:avLst/>
          </a:prstGeom>
          <a:ln w="25400"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Заголовок 1"/>
          <p:cNvSpPr txBox="1">
            <a:spLocks/>
          </p:cNvSpPr>
          <p:nvPr/>
        </p:nvSpPr>
        <p:spPr>
          <a:xfrm>
            <a:off x="335360" y="0"/>
            <a:ext cx="11617291" cy="908720"/>
          </a:xfrm>
          <a:prstGeom prst="rect">
            <a:avLst/>
          </a:prstGeom>
        </p:spPr>
        <p:txBody>
          <a:bodyPr vert="horz" lIns="84900" tIns="42450" rIns="84900" bIns="42450" rtlCol="0" anchor="ctr">
            <a:noAutofit/>
          </a:bodyPr>
          <a:lstStyle/>
          <a:p>
            <a:r>
              <a:rPr lang="ru-RU" sz="2000" b="1" dirty="0" smtClean="0">
                <a:latin typeface="Cambria" pitchFamily="18" charset="0"/>
              </a:rPr>
              <a:t>Заполнение разделов Должностного регламента государственного гражданского служащего</a:t>
            </a:r>
            <a:endParaRPr lang="ru-RU" sz="2300" b="1" dirty="0">
              <a:latin typeface="Cambria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860376" y="836712"/>
            <a:ext cx="144462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1. Общие положения</a:t>
            </a:r>
            <a:endParaRPr lang="ru-RU" sz="105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-48682" y="1052736"/>
            <a:ext cx="65287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1.2. </a:t>
            </a:r>
            <a:r>
              <a:rPr lang="ru-RU" sz="1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Область</a:t>
            </a:r>
            <a:r>
              <a:rPr lang="ru-RU" sz="1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профессиональной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служебной деятельности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гражданского служащего.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1.3. </a:t>
            </a:r>
            <a:r>
              <a:rPr lang="ru-RU" sz="1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Вид</a:t>
            </a:r>
            <a:r>
              <a:rPr lang="ru-RU" sz="1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профессиональной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служебной деятельности гражданского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служащего.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-48681" y="3356992"/>
            <a:ext cx="6432713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2.2. </a:t>
            </a:r>
            <a:r>
              <a:rPr lang="ru-RU" sz="1000" b="1" u="sng" dirty="0">
                <a:latin typeface="Times New Roman" pitchFamily="18" charset="0"/>
                <a:cs typeface="Times New Roman" pitchFamily="18" charset="0"/>
              </a:rPr>
              <a:t>Профессионально-функциональные</a:t>
            </a:r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 квалификационные требования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2.2.1. Гражданский служащий, замещающий должность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____________,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должен иметь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_____________________ </a:t>
            </a:r>
            <a:r>
              <a:rPr lang="ru-RU" sz="1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образование </a:t>
            </a:r>
            <a:r>
              <a:rPr lang="ru-RU" sz="1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направлению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(-ям) </a:t>
            </a:r>
            <a:r>
              <a:rPr lang="ru-RU" sz="1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подготовки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специальности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(-ям)) профессионального образования 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___________________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или иному направлению подготовки (специальности), для которого законодательством об образовании Российской Федерации установлено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соответствие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данному(-ым) направлению(-ям) подготовки (специальности(-м)), указанному в предыдущих перечнях профессий, специальностей и направлений подготовки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2.2.2. Гражданский служащий, замещающий должность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____________,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должен обладать следующими </a:t>
            </a:r>
            <a:r>
              <a:rPr lang="ru-RU" sz="1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профессиональными знаниями в сфере законодательства</a:t>
            </a:r>
            <a:r>
              <a:rPr lang="ru-RU" sz="1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Российской Федерации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:_______________________________;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2.2.3. </a:t>
            </a:r>
            <a:r>
              <a:rPr lang="ru-RU" sz="1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Иные профессиональные знания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________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должны включать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:________;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2.2.4. Гражданский служащий, замещающий должность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____________,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должен обладать следующими </a:t>
            </a:r>
            <a:r>
              <a:rPr lang="ru-RU" sz="1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профессиональными умениями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:__________________;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2.2.5. Гражданский служащий, замещающий должность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____________,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должен обладать следующими </a:t>
            </a:r>
            <a:r>
              <a:rPr lang="ru-RU" sz="1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функциональными знаниями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_____________________;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2.2.6. Гражданский служащий, замещающий должность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____________,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должен обладать следующими </a:t>
            </a:r>
            <a:r>
              <a:rPr lang="ru-RU" sz="1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функциональными умениями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____________________.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1394513" y="1412777"/>
            <a:ext cx="22333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2. Квалификационные </a:t>
            </a:r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требования 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6960096" y="1772816"/>
            <a:ext cx="48965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3.1.4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. ____________</a:t>
            </a:r>
            <a:r>
              <a:rPr lang="ru-RU" sz="1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в соответствии с задачами и функциями исполняет следующие должностные обязанности:</a:t>
            </a:r>
          </a:p>
          <a:p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3.2.2. Для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выполнения возложенных на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____________ обязанностей он также вправе: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7152117" y="1268761"/>
            <a:ext cx="435947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. Должностные обязанности, права и ответственность</a:t>
            </a:r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7440150" y="5373216"/>
            <a:ext cx="421420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. Показатели эффективности и результативности</a:t>
            </a:r>
          </a:p>
          <a:p>
            <a:pPr lvl="0" algn="ctr"/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рофессиональной служебной деятельности </a:t>
            </a:r>
          </a:p>
          <a:p>
            <a:pPr lvl="0" algn="ctr"/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(пункт </a:t>
            </a:r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части 2 статьи 47)</a:t>
            </a:r>
          </a:p>
        </p:txBody>
      </p:sp>
      <p:cxnSp>
        <p:nvCxnSpPr>
          <p:cNvPr id="79" name="Прямая со стрелкой 78"/>
          <p:cNvCxnSpPr/>
          <p:nvPr/>
        </p:nvCxnSpPr>
        <p:spPr>
          <a:xfrm>
            <a:off x="11856640" y="1340768"/>
            <a:ext cx="0" cy="4680520"/>
          </a:xfrm>
          <a:prstGeom prst="straightConnector1">
            <a:avLst/>
          </a:prstGeom>
          <a:ln w="25400"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ямоугольник 80"/>
          <p:cNvSpPr/>
          <p:nvPr/>
        </p:nvSpPr>
        <p:spPr>
          <a:xfrm>
            <a:off x="7152117" y="2852936"/>
            <a:ext cx="469773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4. Перечень вопросов, по которым гражданский служащий</a:t>
            </a:r>
          </a:p>
          <a:p>
            <a:pPr lvl="0" algn="ctr"/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 вправе или обязан самостоятельно принимать решения</a:t>
            </a:r>
          </a:p>
          <a:p>
            <a:pPr lvl="0" algn="ctr"/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(пункт 3 части 2 статьи 47) </a:t>
            </a:r>
            <a:endParaRPr lang="ru-RU" sz="105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7248128" y="4005064"/>
            <a:ext cx="4601725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. Перечень вопросов, по которым гражданский служащий</a:t>
            </a:r>
          </a:p>
          <a:p>
            <a:pPr lvl="0" algn="ctr"/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 вправе или обязан участвовать при подготовке проектов </a:t>
            </a:r>
          </a:p>
          <a:p>
            <a:pPr lvl="0" algn="ctr"/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ормативных правовых актов и(или) проектов </a:t>
            </a:r>
          </a:p>
          <a:p>
            <a:pPr lvl="0" algn="ctr"/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управленческих решений</a:t>
            </a:r>
          </a:p>
          <a:p>
            <a:pPr lvl="0" algn="ctr"/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(пункт </a:t>
            </a:r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части 2 статьи 47)</a:t>
            </a:r>
          </a:p>
        </p:txBody>
      </p:sp>
      <p:cxnSp>
        <p:nvCxnSpPr>
          <p:cNvPr id="87" name="Прямая со стрелкой 86"/>
          <p:cNvCxnSpPr/>
          <p:nvPr/>
        </p:nvCxnSpPr>
        <p:spPr>
          <a:xfrm>
            <a:off x="5903979" y="1268760"/>
            <a:ext cx="1728192" cy="144016"/>
          </a:xfrm>
          <a:prstGeom prst="straightConnector1">
            <a:avLst/>
          </a:prstGeom>
          <a:ln w="25400"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 стрелкой 91"/>
          <p:cNvCxnSpPr/>
          <p:nvPr/>
        </p:nvCxnSpPr>
        <p:spPr>
          <a:xfrm flipV="1">
            <a:off x="5711957" y="3068960"/>
            <a:ext cx="1824203" cy="360040"/>
          </a:xfrm>
          <a:prstGeom prst="straightConnector1">
            <a:avLst/>
          </a:prstGeom>
          <a:ln w="25400"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Прямоугольник 67"/>
          <p:cNvSpPr/>
          <p:nvPr/>
        </p:nvSpPr>
        <p:spPr>
          <a:xfrm>
            <a:off x="-48681" y="1628508"/>
            <a:ext cx="5952661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      2.1</a:t>
            </a:r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1000" b="1" u="sng" dirty="0">
                <a:latin typeface="Times New Roman" pitchFamily="18" charset="0"/>
                <a:cs typeface="Times New Roman" pitchFamily="18" charset="0"/>
              </a:rPr>
              <a:t>Базовые</a:t>
            </a:r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 квалификационные требования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2.1.1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. Гражданский служащий,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замещающий должность ____________,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должен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иметь _________ </a:t>
            </a:r>
            <a:r>
              <a:rPr lang="ru-RU" sz="1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образование не </a:t>
            </a:r>
            <a:r>
              <a:rPr lang="ru-RU" sz="1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ниже уровня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_____________;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2.1.3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. Гражданский служащий, замещающий должность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____________,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должен обладать следующими </a:t>
            </a:r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базовыми знаниями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и умениями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  1 – 3) _________________;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2.1.4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Умения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гражданского служащего, замещающего должность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___________,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включают следующие умения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Общие </a:t>
            </a:r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умения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Управленческие </a:t>
            </a:r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умения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Номер слайда 13"/>
          <p:cNvSpPr txBox="1">
            <a:spLocks/>
          </p:cNvSpPr>
          <p:nvPr/>
        </p:nvSpPr>
        <p:spPr>
          <a:xfrm>
            <a:off x="11280576" y="6309320"/>
            <a:ext cx="815413" cy="476672"/>
          </a:xfrm>
          <a:prstGeom prst="rect">
            <a:avLst/>
          </a:prstGeom>
        </p:spPr>
        <p:txBody>
          <a:bodyPr vert="horz" lIns="84900" tIns="42450" rIns="84900" bIns="42450" rtlCol="0" anchor="ctr"/>
          <a:lstStyle/>
          <a:p>
            <a:pPr algn="r">
              <a:defRPr/>
            </a:pPr>
            <a:fld id="{0F43F4AF-7D06-4FEB-900F-7B33DEC9A355}" type="slidenum">
              <a:rPr lang="ru-RU" sz="2800" smtClean="0">
                <a:latin typeface="Cambria" pitchFamily="18" charset="0"/>
              </a:rPr>
              <a:pPr algn="r">
                <a:defRPr/>
              </a:pPr>
              <a:t>9</a:t>
            </a:fld>
            <a:endParaRPr lang="ru-RU" sz="2800" dirty="0">
              <a:latin typeface="Cambria" pitchFamily="18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1376587" y="6381368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47329" y="6400257"/>
            <a:ext cx="2304256" cy="454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0811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4957</TotalTime>
  <Words>1309</Words>
  <Application>Microsoft Office PowerPoint</Application>
  <PresentationFormat>Произвольный</PresentationFormat>
  <Paragraphs>205</Paragraphs>
  <Slides>15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Современная система квалификационных требований для замещения должностей государственной гражданской службы и ее функционирование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презентации как всегда очень интересная и крайне актуальная</dc:title>
  <dc:creator>Никита</dc:creator>
  <cp:lastModifiedBy> </cp:lastModifiedBy>
  <cp:revision>515</cp:revision>
  <cp:lastPrinted>2017-09-26T14:33:38Z</cp:lastPrinted>
  <dcterms:created xsi:type="dcterms:W3CDTF">2015-10-24T19:54:13Z</dcterms:created>
  <dcterms:modified xsi:type="dcterms:W3CDTF">2017-12-06T09:52:09Z</dcterms:modified>
</cp:coreProperties>
</file>